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6D3BAF97-6370-484F-9A84-A54539B6B2D3}">
  <a:tblStyle styleId="{6D3BAF97-6370-484F-9A84-A54539B6B2D3}"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tr"/>
              <a:t>android device monitör, layout tracking, thread tracking, awesome debug tools.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tr"/>
              <a:t>IoT esprileri yap.</a:t>
            </a:r>
          </a:p>
          <a:p>
            <a:pPr lvl="0">
              <a:spcBef>
                <a:spcPts val="0"/>
              </a:spcBef>
              <a:buNone/>
            </a:pPr>
            <a:r>
              <a:rPr lang="tr"/>
              <a:t>Sayısal verilerle olaya gir.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tr"/>
              <a:t>Uygulama alanları ile ilgili resimleri koy.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tr"/>
              <a:t>Brillo ile gir.. Android cihaz sayısını koy. Google ve developer gücünden bahset.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t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tr"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hyperlink" Target="mailto:yavuz.erzurumlu@ardictech.com" TargetMode="External"/><Relationship Id="rId5" Type="http://schemas.openxmlformats.org/officeDocument/2006/relationships/image" Target="../media/image00.png"/><Relationship Id="rId6" Type="http://schemas.openxmlformats.org/officeDocument/2006/relationships/hyperlink" Target="https://github.com/freeloki" TargetMode="External"/><Relationship Id="rId7" Type="http://schemas.openxmlformats.org/officeDocument/2006/relationships/hyperlink" Target="mailto:ceyhun.erturk@ardictech.com" TargetMode="External"/><Relationship Id="rId8" Type="http://schemas.openxmlformats.org/officeDocument/2006/relationships/image" Target="../media/image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09.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eveloper.android.com/things/preview/download.html"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sourceforge.net/projects/win32diskimag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eveloper.android.com/things/sdk/index.html" TargetMode="External"/><Relationship Id="rId4" Type="http://schemas.openxmlformats.org/officeDocument/2006/relationships/hyperlink" Target="https://devzone.iot-ignite.com/documents/" TargetMode="External"/><Relationship Id="rId5" Type="http://schemas.openxmlformats.org/officeDocument/2006/relationships/hyperlink" Target="https://github.com/IoT-Ignite" TargetMode="External"/><Relationship Id="rId6" Type="http://schemas.openxmlformats.org/officeDocument/2006/relationships/hyperlink" Target="https://github.com/androidthings" TargetMode="External"/><Relationship Id="rId7" Type="http://schemas.openxmlformats.org/officeDocument/2006/relationships/hyperlink" Target="https://github.com/androidthings/contrib-driv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05.png"/><Relationship Id="rId5" Type="http://schemas.openxmlformats.org/officeDocument/2006/relationships/image" Target="../media/image0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4.jpg"/><Relationship Id="rId4" Type="http://schemas.openxmlformats.org/officeDocument/2006/relationships/hyperlink" Target="https://developer.android.com/things/index.html" TargetMode="External"/><Relationship Id="rId5"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descr="poster.png" id="54" name="Shape 54"/>
          <p:cNvPicPr preferRelativeResize="0"/>
          <p:nvPr/>
        </p:nvPicPr>
        <p:blipFill>
          <a:blip r:embed="rId3">
            <a:alphaModFix/>
          </a:blip>
          <a:stretch>
            <a:fillRect/>
          </a:stretch>
        </p:blipFill>
        <p:spPr>
          <a:xfrm>
            <a:off x="340612" y="152400"/>
            <a:ext cx="3424723" cy="4838699"/>
          </a:xfrm>
          <a:prstGeom prst="rect">
            <a:avLst/>
          </a:prstGeom>
          <a:noFill/>
          <a:ln>
            <a:noFill/>
          </a:ln>
        </p:spPr>
      </p:pic>
      <p:sp>
        <p:nvSpPr>
          <p:cNvPr id="55" name="Shape 55"/>
          <p:cNvSpPr txBox="1"/>
          <p:nvPr/>
        </p:nvSpPr>
        <p:spPr>
          <a:xfrm>
            <a:off x="4608300" y="0"/>
            <a:ext cx="5024700" cy="4838700"/>
          </a:xfrm>
          <a:prstGeom prst="rect">
            <a:avLst/>
          </a:prstGeom>
          <a:noFill/>
          <a:ln>
            <a:noFill/>
          </a:ln>
        </p:spPr>
        <p:txBody>
          <a:bodyPr anchorCtr="0" anchor="ctr" bIns="91425" lIns="91425" rIns="91425" tIns="91425">
            <a:noAutofit/>
          </a:bodyPr>
          <a:lstStyle/>
          <a:p>
            <a:pPr lvl="0" algn="ctr">
              <a:spcBef>
                <a:spcPts val="0"/>
              </a:spcBef>
              <a:buNone/>
            </a:pPr>
            <a:r>
              <a:t/>
            </a:r>
            <a:endParaRPr sz="1800"/>
          </a:p>
        </p:txBody>
      </p:sp>
      <p:sp>
        <p:nvSpPr>
          <p:cNvPr id="56" name="Shape 56"/>
          <p:cNvSpPr txBox="1"/>
          <p:nvPr/>
        </p:nvSpPr>
        <p:spPr>
          <a:xfrm>
            <a:off x="4851250" y="152400"/>
            <a:ext cx="3601800" cy="2469600"/>
          </a:xfrm>
          <a:prstGeom prst="rect">
            <a:avLst/>
          </a:prstGeom>
          <a:noFill/>
          <a:ln>
            <a:noFill/>
          </a:ln>
        </p:spPr>
        <p:txBody>
          <a:bodyPr anchorCtr="0" anchor="t" bIns="91425" lIns="91425" rIns="91425" tIns="91425">
            <a:noAutofit/>
          </a:bodyPr>
          <a:lstStyle/>
          <a:p>
            <a:pPr lvl="0">
              <a:spcBef>
                <a:spcPts val="0"/>
              </a:spcBef>
              <a:buClr>
                <a:schemeClr val="dk1"/>
              </a:buClr>
              <a:buFont typeface="Arial"/>
              <a:buNone/>
            </a:pPr>
            <a:r>
              <a:t/>
            </a:r>
            <a:endParaRPr sz="1800">
              <a:solidFill>
                <a:schemeClr val="dk1"/>
              </a:solidFill>
            </a:endParaRPr>
          </a:p>
          <a:p>
            <a:pPr lvl="0" rtl="0" algn="ctr">
              <a:spcBef>
                <a:spcPts val="0"/>
              </a:spcBef>
              <a:buClr>
                <a:schemeClr val="dk1"/>
              </a:buClr>
              <a:buSzPct val="61111"/>
              <a:buFont typeface="Arial"/>
              <a:buNone/>
            </a:pPr>
            <a:r>
              <a:rPr lang="tr" sz="1800">
                <a:solidFill>
                  <a:schemeClr val="dk1"/>
                </a:solidFill>
              </a:rPr>
              <a:t>H.Yavuz ERZURUMLU</a:t>
            </a:r>
          </a:p>
          <a:p>
            <a:pPr lvl="0" rtl="0" algn="ctr">
              <a:spcBef>
                <a:spcPts val="0"/>
              </a:spcBef>
              <a:buClr>
                <a:schemeClr val="dk1"/>
              </a:buClr>
              <a:buFont typeface="Arial"/>
              <a:buNone/>
            </a:pPr>
            <a:r>
              <a:t/>
            </a:r>
            <a:endParaRPr sz="1800">
              <a:solidFill>
                <a:schemeClr val="dk1"/>
              </a:solidFill>
            </a:endParaRPr>
          </a:p>
          <a:p>
            <a:pPr lvl="0" rtl="0" algn="ctr">
              <a:spcBef>
                <a:spcPts val="0"/>
              </a:spcBef>
              <a:buClr>
                <a:schemeClr val="dk1"/>
              </a:buClr>
              <a:buSzPct val="61111"/>
              <a:buFont typeface="Arial"/>
              <a:buNone/>
            </a:pPr>
            <a:r>
              <a:rPr lang="tr" sz="1800">
                <a:solidFill>
                  <a:schemeClr val="dk1"/>
                </a:solidFill>
              </a:rPr>
              <a:t>Software Engineer / ARDIÇ </a:t>
            </a:r>
          </a:p>
          <a:p>
            <a:pPr lvl="0" rtl="0" algn="ctr">
              <a:spcBef>
                <a:spcPts val="0"/>
              </a:spcBef>
              <a:buClr>
                <a:schemeClr val="dk1"/>
              </a:buClr>
              <a:buSzPct val="61111"/>
              <a:buFont typeface="Arial"/>
              <a:buNone/>
            </a:pPr>
            <a:r>
              <a:rPr lang="tr" sz="1800" u="sng">
                <a:solidFill>
                  <a:schemeClr val="accent5"/>
                </a:solidFill>
                <a:hlinkClick r:id="rId4"/>
              </a:rPr>
              <a:t>yavuz.erzurumlu@ardictech.com</a:t>
            </a:r>
          </a:p>
          <a:p>
            <a:pPr lvl="0" rtl="0" algn="ctr">
              <a:spcBef>
                <a:spcPts val="0"/>
              </a:spcBef>
              <a:buClr>
                <a:schemeClr val="dk1"/>
              </a:buClr>
              <a:buFont typeface="Arial"/>
              <a:buNone/>
            </a:pPr>
            <a:r>
              <a:t/>
            </a:r>
            <a:endParaRPr sz="1800">
              <a:solidFill>
                <a:schemeClr val="dk1"/>
              </a:solidFill>
            </a:endParaRPr>
          </a:p>
          <a:p>
            <a:pPr lvl="0" rtl="0">
              <a:spcBef>
                <a:spcPts val="0"/>
              </a:spcBef>
              <a:buNone/>
            </a:pPr>
            <a:r>
              <a:t/>
            </a:r>
            <a:endParaRPr/>
          </a:p>
        </p:txBody>
      </p:sp>
      <p:pic>
        <p:nvPicPr>
          <p:cNvPr descr="git-icon.png" id="57" name="Shape 57"/>
          <p:cNvPicPr preferRelativeResize="0"/>
          <p:nvPr/>
        </p:nvPicPr>
        <p:blipFill>
          <a:blip r:embed="rId5">
            <a:alphaModFix/>
          </a:blip>
          <a:stretch>
            <a:fillRect/>
          </a:stretch>
        </p:blipFill>
        <p:spPr>
          <a:xfrm>
            <a:off x="5039800" y="1753450"/>
            <a:ext cx="296924" cy="296924"/>
          </a:xfrm>
          <a:prstGeom prst="rect">
            <a:avLst/>
          </a:prstGeom>
          <a:noFill/>
          <a:ln>
            <a:noFill/>
          </a:ln>
        </p:spPr>
      </p:pic>
      <p:sp>
        <p:nvSpPr>
          <p:cNvPr id="58" name="Shape 58"/>
          <p:cNvSpPr txBox="1"/>
          <p:nvPr/>
        </p:nvSpPr>
        <p:spPr>
          <a:xfrm>
            <a:off x="5457675" y="1712575"/>
            <a:ext cx="3185400" cy="337800"/>
          </a:xfrm>
          <a:prstGeom prst="rect">
            <a:avLst/>
          </a:prstGeom>
          <a:noFill/>
          <a:ln>
            <a:noFill/>
          </a:ln>
        </p:spPr>
        <p:txBody>
          <a:bodyPr anchorCtr="0" anchor="t" bIns="91425" lIns="91425" rIns="91425" tIns="91425">
            <a:noAutofit/>
          </a:bodyPr>
          <a:lstStyle/>
          <a:p>
            <a:pPr lvl="0">
              <a:spcBef>
                <a:spcPts val="0"/>
              </a:spcBef>
              <a:buNone/>
            </a:pPr>
            <a:r>
              <a:rPr lang="tr" sz="1500" u="sng">
                <a:solidFill>
                  <a:schemeClr val="hlink"/>
                </a:solidFill>
                <a:hlinkClick r:id="rId6"/>
              </a:rPr>
              <a:t>https://github.com/freeloki</a:t>
            </a:r>
          </a:p>
        </p:txBody>
      </p:sp>
      <p:sp>
        <p:nvSpPr>
          <p:cNvPr id="59" name="Shape 59"/>
          <p:cNvSpPr txBox="1"/>
          <p:nvPr/>
        </p:nvSpPr>
        <p:spPr>
          <a:xfrm>
            <a:off x="4908675" y="2489375"/>
            <a:ext cx="3601800" cy="2469600"/>
          </a:xfrm>
          <a:prstGeom prst="rect">
            <a:avLst/>
          </a:prstGeom>
          <a:noFill/>
          <a:ln>
            <a:noFill/>
          </a:ln>
        </p:spPr>
        <p:txBody>
          <a:bodyPr anchorCtr="0" anchor="t" bIns="91425" lIns="91425" rIns="91425" tIns="91425">
            <a:noAutofit/>
          </a:bodyPr>
          <a:lstStyle/>
          <a:p>
            <a:pPr lvl="0" rtl="0">
              <a:spcBef>
                <a:spcPts val="0"/>
              </a:spcBef>
              <a:buNone/>
            </a:pPr>
            <a:r>
              <a:t/>
            </a:r>
            <a:endParaRPr sz="1800">
              <a:solidFill>
                <a:schemeClr val="dk1"/>
              </a:solidFill>
            </a:endParaRPr>
          </a:p>
          <a:p>
            <a:pPr lvl="0" rtl="0" algn="ctr">
              <a:spcBef>
                <a:spcPts val="0"/>
              </a:spcBef>
              <a:buNone/>
            </a:pPr>
            <a:r>
              <a:rPr lang="tr" sz="1800">
                <a:solidFill>
                  <a:schemeClr val="dk1"/>
                </a:solidFill>
              </a:rPr>
              <a:t>Ceyhun ERTÜRK</a:t>
            </a:r>
          </a:p>
          <a:p>
            <a:pPr lvl="0" rtl="0" algn="ctr">
              <a:spcBef>
                <a:spcPts val="0"/>
              </a:spcBef>
              <a:buNone/>
            </a:pPr>
            <a:r>
              <a:t/>
            </a:r>
            <a:endParaRPr sz="1800">
              <a:solidFill>
                <a:schemeClr val="dk1"/>
              </a:solidFill>
            </a:endParaRPr>
          </a:p>
          <a:p>
            <a:pPr lvl="0" rtl="0" algn="ctr">
              <a:spcBef>
                <a:spcPts val="0"/>
              </a:spcBef>
              <a:buNone/>
            </a:pPr>
            <a:r>
              <a:rPr lang="tr" sz="1800">
                <a:solidFill>
                  <a:schemeClr val="dk1"/>
                </a:solidFill>
              </a:rPr>
              <a:t>Software Engineer / ARDIÇ </a:t>
            </a:r>
          </a:p>
          <a:p>
            <a:pPr lvl="0" rtl="0" algn="ctr">
              <a:spcBef>
                <a:spcPts val="0"/>
              </a:spcBef>
              <a:buNone/>
            </a:pPr>
            <a:r>
              <a:rPr lang="tr" sz="1800" u="sng">
                <a:solidFill>
                  <a:schemeClr val="hlink"/>
                </a:solidFill>
                <a:hlinkClick r:id="rId7"/>
              </a:rPr>
              <a:t>ceyhun.erturk@ardictech.com</a:t>
            </a:r>
          </a:p>
          <a:p>
            <a:pPr lvl="0" rtl="0" algn="ctr">
              <a:spcBef>
                <a:spcPts val="0"/>
              </a:spcBef>
              <a:buNone/>
            </a:pPr>
            <a:r>
              <a:t/>
            </a:r>
            <a:endParaRPr sz="1800">
              <a:solidFill>
                <a:schemeClr val="dk1"/>
              </a:solidFill>
            </a:endParaRPr>
          </a:p>
          <a:p>
            <a:pPr lvl="0" rtl="0">
              <a:spcBef>
                <a:spcPts val="0"/>
              </a:spcBef>
              <a:buNone/>
            </a:pPr>
            <a:r>
              <a:t/>
            </a:r>
            <a:endParaRPr sz="1800">
              <a:solidFill>
                <a:schemeClr val="dk1"/>
              </a:solidFill>
            </a:endParaRPr>
          </a:p>
          <a:p>
            <a:pPr lvl="0" rtl="0" algn="ctr">
              <a:spcBef>
                <a:spcPts val="0"/>
              </a:spcBef>
              <a:buNone/>
            </a:pPr>
            <a:r>
              <a:t/>
            </a:r>
            <a:endParaRPr sz="1800">
              <a:solidFill>
                <a:schemeClr val="dk1"/>
              </a:solidFill>
            </a:endParaRPr>
          </a:p>
          <a:p>
            <a:pPr lvl="0" rtl="0" algn="ctr">
              <a:spcBef>
                <a:spcPts val="0"/>
              </a:spcBef>
              <a:buNone/>
            </a:pPr>
            <a:r>
              <a:t/>
            </a:r>
            <a:endParaRPr sz="1800">
              <a:solidFill>
                <a:schemeClr val="dk1"/>
              </a:solidFill>
            </a:endParaRPr>
          </a:p>
          <a:p>
            <a:pPr lvl="0" rtl="0">
              <a:spcBef>
                <a:spcPts val="0"/>
              </a:spcBef>
              <a:buNone/>
            </a:pPr>
            <a:r>
              <a:t/>
            </a:r>
            <a:endParaRPr/>
          </a:p>
        </p:txBody>
      </p:sp>
      <p:sp>
        <p:nvSpPr>
          <p:cNvPr id="60" name="Shape 60"/>
          <p:cNvSpPr txBox="1"/>
          <p:nvPr/>
        </p:nvSpPr>
        <p:spPr>
          <a:xfrm>
            <a:off x="537075" y="635025"/>
            <a:ext cx="3031800" cy="1191600"/>
          </a:xfrm>
          <a:prstGeom prst="rect">
            <a:avLst/>
          </a:prstGeom>
          <a:solidFill>
            <a:schemeClr val="lt1"/>
          </a:solidFill>
          <a:ln>
            <a:noFill/>
          </a:ln>
        </p:spPr>
        <p:txBody>
          <a:bodyPr anchorCtr="0" anchor="t" bIns="91425" lIns="91425" rIns="91425" tIns="91425">
            <a:noAutofit/>
          </a:bodyPr>
          <a:lstStyle/>
          <a:p>
            <a:pPr lvl="0" algn="ctr">
              <a:spcBef>
                <a:spcPts val="0"/>
              </a:spcBef>
              <a:buNone/>
            </a:pPr>
            <a:r>
              <a:rPr lang="tr" sz="1800">
                <a:solidFill>
                  <a:srgbClr val="434343"/>
                </a:solidFill>
                <a:latin typeface="Impact"/>
                <a:ea typeface="Impact"/>
                <a:cs typeface="Impact"/>
                <a:sym typeface="Impact"/>
              </a:rPr>
              <a:t>Developing </a:t>
            </a:r>
            <a:br>
              <a:rPr lang="tr" sz="1800">
                <a:solidFill>
                  <a:srgbClr val="434343"/>
                </a:solidFill>
                <a:latin typeface="Impact"/>
                <a:ea typeface="Impact"/>
                <a:cs typeface="Impact"/>
                <a:sym typeface="Impact"/>
              </a:rPr>
            </a:br>
            <a:r>
              <a:rPr lang="tr" sz="1800">
                <a:solidFill>
                  <a:srgbClr val="434343"/>
                </a:solidFill>
                <a:latin typeface="Impact"/>
                <a:ea typeface="Impact"/>
                <a:cs typeface="Impact"/>
                <a:sym typeface="Impact"/>
              </a:rPr>
              <a:t>IoT Applications using Raspberry Pi and </a:t>
            </a:r>
            <a:br>
              <a:rPr lang="tr" sz="1800">
                <a:solidFill>
                  <a:srgbClr val="434343"/>
                </a:solidFill>
                <a:latin typeface="Impact"/>
                <a:ea typeface="Impact"/>
                <a:cs typeface="Impact"/>
                <a:sym typeface="Impact"/>
              </a:rPr>
            </a:br>
            <a:r>
              <a:rPr lang="tr" sz="1800">
                <a:solidFill>
                  <a:srgbClr val="434343"/>
                </a:solidFill>
                <a:latin typeface="Impact"/>
                <a:ea typeface="Impact"/>
                <a:cs typeface="Impact"/>
                <a:sym typeface="Impact"/>
              </a:rPr>
              <a:t>Android Things</a:t>
            </a:r>
          </a:p>
        </p:txBody>
      </p:sp>
      <p:sp>
        <p:nvSpPr>
          <p:cNvPr id="61" name="Shape 61"/>
          <p:cNvSpPr txBox="1"/>
          <p:nvPr/>
        </p:nvSpPr>
        <p:spPr>
          <a:xfrm>
            <a:off x="499575" y="4010675"/>
            <a:ext cx="3069300" cy="828000"/>
          </a:xfrm>
          <a:prstGeom prst="rect">
            <a:avLst/>
          </a:prstGeom>
          <a:solidFill>
            <a:schemeClr val="lt1"/>
          </a:solidFill>
          <a:ln>
            <a:noFill/>
          </a:ln>
        </p:spPr>
        <p:txBody>
          <a:bodyPr anchorCtr="0" anchor="t" bIns="91425" lIns="91425" rIns="91425" tIns="91425">
            <a:noAutofit/>
          </a:bodyPr>
          <a:lstStyle/>
          <a:p>
            <a:pPr lvl="0">
              <a:spcBef>
                <a:spcPts val="0"/>
              </a:spcBef>
              <a:buNone/>
            </a:pPr>
            <a:r>
              <a:t/>
            </a:r>
            <a:endParaRPr/>
          </a:p>
        </p:txBody>
      </p:sp>
      <p:pic>
        <p:nvPicPr>
          <p:cNvPr id="62" name="Shape 62"/>
          <p:cNvPicPr preferRelativeResize="0"/>
          <p:nvPr/>
        </p:nvPicPr>
        <p:blipFill>
          <a:blip r:embed="rId8">
            <a:alphaModFix/>
          </a:blip>
          <a:stretch>
            <a:fillRect/>
          </a:stretch>
        </p:blipFill>
        <p:spPr>
          <a:xfrm>
            <a:off x="458287" y="4010675"/>
            <a:ext cx="3189376" cy="893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tr"/>
              <a:t>Advantages of Android Things</a:t>
            </a:r>
          </a:p>
        </p:txBody>
      </p:sp>
      <p:sp>
        <p:nvSpPr>
          <p:cNvPr id="121" name="Shape 121"/>
          <p:cNvSpPr txBox="1"/>
          <p:nvPr>
            <p:ph idx="1" type="body"/>
          </p:nvPr>
        </p:nvSpPr>
        <p:spPr>
          <a:xfrm>
            <a:off x="390825" y="1152475"/>
            <a:ext cx="8520600" cy="3416400"/>
          </a:xfrm>
          <a:prstGeom prst="rect">
            <a:avLst/>
          </a:prstGeom>
        </p:spPr>
        <p:txBody>
          <a:bodyPr anchorCtr="0" anchor="t" bIns="91425" lIns="91425" rIns="91425" tIns="91425">
            <a:noAutofit/>
          </a:bodyPr>
          <a:lstStyle/>
          <a:p>
            <a:pPr indent="-228600" lvl="0" marL="457200" rtl="0">
              <a:spcBef>
                <a:spcPts val="0"/>
              </a:spcBef>
            </a:pPr>
            <a:r>
              <a:rPr lang="tr"/>
              <a:t>Easy programming; </a:t>
            </a:r>
          </a:p>
          <a:p>
            <a:pPr indent="-228600" lvl="1" marL="914400" rtl="0">
              <a:spcBef>
                <a:spcPts val="0"/>
              </a:spcBef>
            </a:pPr>
            <a:r>
              <a:rPr lang="tr"/>
              <a:t>You develop your IoT applications in the same way you develop a mobile application.</a:t>
            </a:r>
          </a:p>
          <a:p>
            <a:pPr indent="-228600" lvl="1" marL="914400" rtl="0">
              <a:spcBef>
                <a:spcPts val="0"/>
              </a:spcBef>
            </a:pPr>
            <a:r>
              <a:rPr lang="tr"/>
              <a:t>You have the complete functional support of an IDE: Android Studio.</a:t>
            </a:r>
          </a:p>
          <a:p>
            <a:pPr indent="-228600" lvl="0" marL="457200" rtl="0">
              <a:spcBef>
                <a:spcPts val="0"/>
              </a:spcBef>
            </a:pPr>
            <a:r>
              <a:rPr lang="tr"/>
              <a:t>It is free and open source (Source code will be published sooner).</a:t>
            </a:r>
          </a:p>
          <a:p>
            <a:pPr indent="-228600" lvl="0" marL="457200" rtl="0">
              <a:spcBef>
                <a:spcPts val="0"/>
              </a:spcBef>
            </a:pPr>
            <a:r>
              <a:rPr lang="tr"/>
              <a:t>It is secure.</a:t>
            </a:r>
          </a:p>
          <a:p>
            <a:pPr indent="-228600" lvl="0" marL="457200" rtl="0">
              <a:spcBef>
                <a:spcPts val="0"/>
              </a:spcBef>
            </a:pPr>
            <a:r>
              <a:rPr lang="tr"/>
              <a:t>Easy management.</a:t>
            </a:r>
          </a:p>
          <a:p>
            <a:pPr indent="-228600" lvl="0" marL="457200" rtl="0">
              <a:spcBef>
                <a:spcPts val="0"/>
              </a:spcBef>
            </a:pPr>
            <a:r>
              <a:rPr lang="tr"/>
              <a:t>Offically supported hardware</a:t>
            </a:r>
          </a:p>
          <a:p>
            <a:pPr indent="-228600" lvl="0" marL="457200" rtl="0">
              <a:spcBef>
                <a:spcPts val="0"/>
              </a:spcBef>
            </a:pPr>
            <a:r>
              <a:rPr lang="tr"/>
              <a:t>Platform with the largest developer community.</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tr"/>
              <a:t>Android Things Architecture</a:t>
            </a:r>
          </a:p>
        </p:txBody>
      </p:sp>
      <p:pic>
        <p:nvPicPr>
          <p:cNvPr descr="platform-architecture.png" id="127" name="Shape 127"/>
          <p:cNvPicPr preferRelativeResize="0"/>
          <p:nvPr/>
        </p:nvPicPr>
        <p:blipFill>
          <a:blip r:embed="rId3">
            <a:alphaModFix/>
          </a:blip>
          <a:stretch>
            <a:fillRect/>
          </a:stretch>
        </p:blipFill>
        <p:spPr>
          <a:xfrm>
            <a:off x="311700" y="1173775"/>
            <a:ext cx="8274000" cy="3587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tr"/>
              <a:t>Supported Devices</a:t>
            </a:r>
          </a:p>
        </p:txBody>
      </p:sp>
      <p:graphicFrame>
        <p:nvGraphicFramePr>
          <p:cNvPr id="133" name="Shape 133"/>
          <p:cNvGraphicFramePr/>
          <p:nvPr/>
        </p:nvGraphicFramePr>
        <p:xfrm>
          <a:off x="248800" y="1084404"/>
          <a:ext cx="3000000" cy="3000000"/>
        </p:xfrm>
        <a:graphic>
          <a:graphicData uri="http://schemas.openxmlformats.org/drawingml/2006/table">
            <a:tbl>
              <a:tblPr>
                <a:noFill/>
                <a:tableStyleId>{6D3BAF97-6370-484F-9A84-A54539B6B2D3}</a:tableStyleId>
              </a:tblPr>
              <a:tblGrid>
                <a:gridCol w="4291750"/>
                <a:gridCol w="4291750"/>
              </a:tblGrid>
              <a:tr h="305650">
                <a:tc>
                  <a:txBody>
                    <a:bodyPr>
                      <a:noAutofit/>
                    </a:bodyPr>
                    <a:lstStyle/>
                    <a:p>
                      <a:pPr lvl="0" algn="ctr">
                        <a:spcBef>
                          <a:spcPts val="0"/>
                        </a:spcBef>
                        <a:buNone/>
                      </a:pPr>
                      <a:r>
                        <a:rPr b="1" lang="tr"/>
                        <a:t>Raspberry Pi 3</a:t>
                      </a:r>
                    </a:p>
                  </a:txBody>
                  <a:tcPr marT="91425" marB="91425" marR="91425" marL="91425" anchor="ctr"/>
                </a:tc>
                <a:tc>
                  <a:txBody>
                    <a:bodyPr>
                      <a:noAutofit/>
                    </a:bodyPr>
                    <a:lstStyle/>
                    <a:p>
                      <a:pPr lvl="0" algn="ctr">
                        <a:spcBef>
                          <a:spcPts val="0"/>
                        </a:spcBef>
                        <a:buNone/>
                      </a:pPr>
                      <a:r>
                        <a:rPr b="1" lang="tr"/>
                        <a:t>Intel Edison</a:t>
                      </a:r>
                    </a:p>
                  </a:txBody>
                  <a:tcPr marT="91425" marB="91425" marR="91425" marL="91425" anchor="ctr"/>
                </a:tc>
              </a:tr>
              <a:tr h="1557475">
                <a:tc>
                  <a:txBody>
                    <a:bodyPr>
                      <a:noAutofit/>
                    </a:bodyPr>
                    <a:lstStyle/>
                    <a:p>
                      <a:pPr lvl="0" algn="ctr">
                        <a:spcBef>
                          <a:spcPts val="0"/>
                        </a:spcBef>
                        <a:buNone/>
                      </a:pPr>
                      <a:r>
                        <a:t/>
                      </a:r>
                      <a:endParaRPr/>
                    </a:p>
                  </a:txBody>
                  <a:tcPr marT="91425" marB="91425" marR="91425" marL="91425" anchor="ctr"/>
                </a:tc>
                <a:tc>
                  <a:txBody>
                    <a:bodyPr>
                      <a:noAutofit/>
                    </a:bodyPr>
                    <a:lstStyle/>
                    <a:p>
                      <a:pPr lvl="0" algn="ctr">
                        <a:spcBef>
                          <a:spcPts val="0"/>
                        </a:spcBef>
                        <a:buNone/>
                      </a:pPr>
                      <a:r>
                        <a:t/>
                      </a:r>
                      <a:endParaRPr/>
                    </a:p>
                  </a:txBody>
                  <a:tcPr marT="91425" marB="91425" marR="91425" marL="91425" anchor="ctr"/>
                </a:tc>
              </a:tr>
              <a:tr h="351050">
                <a:tc>
                  <a:txBody>
                    <a:bodyPr>
                      <a:noAutofit/>
                    </a:bodyPr>
                    <a:lstStyle/>
                    <a:p>
                      <a:pPr lvl="0" algn="ctr">
                        <a:spcBef>
                          <a:spcPts val="0"/>
                        </a:spcBef>
                        <a:buNone/>
                      </a:pPr>
                      <a:r>
                        <a:rPr b="1" lang="tr"/>
                        <a:t>Intel Joule</a:t>
                      </a:r>
                    </a:p>
                  </a:txBody>
                  <a:tcPr marT="91425" marB="91425" marR="91425" marL="91425" anchor="ctr"/>
                </a:tc>
                <a:tc>
                  <a:txBody>
                    <a:bodyPr>
                      <a:noAutofit/>
                    </a:bodyPr>
                    <a:lstStyle/>
                    <a:p>
                      <a:pPr lvl="0" rtl="0" algn="ctr">
                        <a:spcBef>
                          <a:spcPts val="0"/>
                        </a:spcBef>
                        <a:buNone/>
                      </a:pPr>
                      <a:r>
                        <a:rPr b="1" lang="tr"/>
                        <a:t>NXP Pico i.MX6UL</a:t>
                      </a:r>
                    </a:p>
                  </a:txBody>
                  <a:tcPr marT="91425" marB="91425" marR="91425" marL="91425" anchor="ctr"/>
                </a:tc>
              </a:tr>
              <a:tr h="1861075">
                <a:tc>
                  <a:txBody>
                    <a:bodyPr>
                      <a:noAutofit/>
                    </a:bodyPr>
                    <a:lstStyle/>
                    <a:p>
                      <a:pPr lvl="0" algn="ctr">
                        <a:spcBef>
                          <a:spcPts val="0"/>
                        </a:spcBef>
                        <a:buNone/>
                      </a:pPr>
                      <a:r>
                        <a:t/>
                      </a:r>
                      <a:endParaRPr/>
                    </a:p>
                  </a:txBody>
                  <a:tcPr marT="91425" marB="91425" marR="91425" marL="91425" anchor="ctr"/>
                </a:tc>
                <a:tc>
                  <a:txBody>
                    <a:bodyPr>
                      <a:noAutofit/>
                    </a:bodyPr>
                    <a:lstStyle/>
                    <a:p>
                      <a:pPr lvl="0" algn="ctr">
                        <a:spcBef>
                          <a:spcPts val="0"/>
                        </a:spcBef>
                        <a:buNone/>
                      </a:pPr>
                      <a:r>
                        <a:t/>
                      </a:r>
                      <a:endParaRPr/>
                    </a:p>
                  </a:txBody>
                  <a:tcPr marT="91425" marB="91425" marR="91425" marL="91425" anchor="ctr"/>
                </a:tc>
              </a:tr>
            </a:tbl>
          </a:graphicData>
        </a:graphic>
      </p:graphicFrame>
      <p:pic>
        <p:nvPicPr>
          <p:cNvPr descr="raspi3.png" id="134" name="Shape 134"/>
          <p:cNvPicPr preferRelativeResize="0"/>
          <p:nvPr/>
        </p:nvPicPr>
        <p:blipFill>
          <a:blip r:embed="rId3">
            <a:alphaModFix/>
          </a:blip>
          <a:stretch>
            <a:fillRect/>
          </a:stretch>
        </p:blipFill>
        <p:spPr>
          <a:xfrm>
            <a:off x="1239750" y="1727899"/>
            <a:ext cx="2321146" cy="1292998"/>
          </a:xfrm>
          <a:prstGeom prst="rect">
            <a:avLst/>
          </a:prstGeom>
          <a:noFill/>
          <a:ln>
            <a:noFill/>
          </a:ln>
        </p:spPr>
      </p:pic>
      <p:pic>
        <p:nvPicPr>
          <p:cNvPr descr="intel-edison.png" id="135" name="Shape 135"/>
          <p:cNvPicPr preferRelativeResize="0"/>
          <p:nvPr/>
        </p:nvPicPr>
        <p:blipFill>
          <a:blip r:embed="rId4">
            <a:alphaModFix/>
          </a:blip>
          <a:stretch>
            <a:fillRect/>
          </a:stretch>
        </p:blipFill>
        <p:spPr>
          <a:xfrm>
            <a:off x="5439599" y="1496262"/>
            <a:ext cx="2661025" cy="1756274"/>
          </a:xfrm>
          <a:prstGeom prst="rect">
            <a:avLst/>
          </a:prstGeom>
          <a:noFill/>
          <a:ln>
            <a:noFill/>
          </a:ln>
        </p:spPr>
      </p:pic>
      <p:pic>
        <p:nvPicPr>
          <p:cNvPr descr="intel-joule.png" id="136" name="Shape 136"/>
          <p:cNvPicPr preferRelativeResize="0"/>
          <p:nvPr/>
        </p:nvPicPr>
        <p:blipFill>
          <a:blip r:embed="rId5">
            <a:alphaModFix/>
          </a:blip>
          <a:stretch>
            <a:fillRect/>
          </a:stretch>
        </p:blipFill>
        <p:spPr>
          <a:xfrm>
            <a:off x="1428174" y="3545524"/>
            <a:ext cx="1944300" cy="1597974"/>
          </a:xfrm>
          <a:prstGeom prst="rect">
            <a:avLst/>
          </a:prstGeom>
          <a:noFill/>
          <a:ln>
            <a:noFill/>
          </a:ln>
        </p:spPr>
      </p:pic>
      <p:pic>
        <p:nvPicPr>
          <p:cNvPr descr="nxp-pico-board.png" id="137" name="Shape 137"/>
          <p:cNvPicPr preferRelativeResize="0"/>
          <p:nvPr/>
        </p:nvPicPr>
        <p:blipFill>
          <a:blip r:embed="rId6">
            <a:alphaModFix/>
          </a:blip>
          <a:stretch>
            <a:fillRect/>
          </a:stretch>
        </p:blipFill>
        <p:spPr>
          <a:xfrm>
            <a:off x="5180579" y="3545524"/>
            <a:ext cx="3038770" cy="1597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Installing Android Things</a:t>
            </a:r>
          </a:p>
        </p:txBody>
      </p:sp>
      <p:sp>
        <p:nvSpPr>
          <p:cNvPr id="143" name="Shape 143"/>
          <p:cNvSpPr txBox="1"/>
          <p:nvPr>
            <p:ph idx="1" type="body"/>
          </p:nvPr>
        </p:nvSpPr>
        <p:spPr>
          <a:xfrm>
            <a:off x="311700" y="1828950"/>
            <a:ext cx="2429100" cy="3416400"/>
          </a:xfrm>
          <a:prstGeom prst="rect">
            <a:avLst/>
          </a:prstGeom>
        </p:spPr>
        <p:txBody>
          <a:bodyPr anchorCtr="0" anchor="t" bIns="91425" lIns="91425" rIns="91425" tIns="91425">
            <a:noAutofit/>
          </a:bodyPr>
          <a:lstStyle/>
          <a:p>
            <a:pPr lvl="0">
              <a:spcBef>
                <a:spcPts val="0"/>
              </a:spcBef>
              <a:buNone/>
            </a:pPr>
            <a:r>
              <a:rPr lang="tr"/>
              <a:t>Download system image from </a:t>
            </a:r>
            <a:r>
              <a:rPr lang="tr" u="sng">
                <a:solidFill>
                  <a:schemeClr val="hlink"/>
                </a:solidFill>
                <a:hlinkClick r:id="rId3"/>
              </a:rPr>
              <a:t>https://developer.android.com/things/preview/download.html</a:t>
            </a:r>
          </a:p>
        </p:txBody>
      </p:sp>
      <p:pic>
        <p:nvPicPr>
          <p:cNvPr descr="indirme.png" id="144" name="Shape 144"/>
          <p:cNvPicPr preferRelativeResize="0"/>
          <p:nvPr/>
        </p:nvPicPr>
        <p:blipFill>
          <a:blip r:embed="rId4">
            <a:alphaModFix/>
          </a:blip>
          <a:stretch>
            <a:fillRect/>
          </a:stretch>
        </p:blipFill>
        <p:spPr>
          <a:xfrm>
            <a:off x="2814049" y="1408549"/>
            <a:ext cx="6158201" cy="3277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nSpc>
                <a:spcPct val="100000"/>
              </a:lnSpc>
              <a:spcBef>
                <a:spcPts val="0"/>
              </a:spcBef>
              <a:buNone/>
            </a:pPr>
            <a:r>
              <a:rPr lang="tr"/>
              <a:t>Download Win32DiskImager from the link below and install it</a:t>
            </a:r>
            <a:r>
              <a:rPr lang="tr"/>
              <a:t>. </a:t>
            </a:r>
          </a:p>
          <a:p>
            <a:pPr lvl="0" rtl="0">
              <a:spcBef>
                <a:spcPts val="0"/>
              </a:spcBef>
              <a:buNone/>
            </a:pPr>
            <a:r>
              <a:rPr lang="tr" u="sng">
                <a:solidFill>
                  <a:schemeClr val="hlink"/>
                </a:solidFill>
                <a:hlinkClick r:id="rId3"/>
              </a:rPr>
              <a:t>https://sourceforge.net/projects/win32diskimager/</a:t>
            </a:r>
          </a:p>
          <a:p>
            <a:pPr lvl="0">
              <a:spcBef>
                <a:spcPts val="0"/>
              </a:spcBef>
              <a:buNone/>
            </a:pPr>
            <a:r>
              <a:rPr lang="tr"/>
              <a:t>This program is capable of flashing Android Things “.img” file to Micro SD-Card.</a:t>
            </a:r>
          </a:p>
        </p:txBody>
      </p:sp>
      <p:sp>
        <p:nvSpPr>
          <p:cNvPr id="150" name="Shape 15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Installing Android Things</a:t>
            </a:r>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Installing Android Things</a:t>
            </a:r>
          </a:p>
          <a:p>
            <a:pPr lvl="0">
              <a:spcBef>
                <a:spcPts val="0"/>
              </a:spcBef>
              <a:buNone/>
            </a:pPr>
            <a:r>
              <a:t/>
            </a:r>
            <a:endParaRPr/>
          </a:p>
        </p:txBody>
      </p:sp>
      <p:graphicFrame>
        <p:nvGraphicFramePr>
          <p:cNvPr id="156" name="Shape 156"/>
          <p:cNvGraphicFramePr/>
          <p:nvPr/>
        </p:nvGraphicFramePr>
        <p:xfrm>
          <a:off x="392625" y="1203250"/>
          <a:ext cx="3000000" cy="3000000"/>
        </p:xfrm>
        <a:graphic>
          <a:graphicData uri="http://schemas.openxmlformats.org/drawingml/2006/table">
            <a:tbl>
              <a:tblPr>
                <a:noFill/>
                <a:tableStyleId>{6D3BAF97-6370-484F-9A84-A54539B6B2D3}</a:tableStyleId>
              </a:tblPr>
              <a:tblGrid>
                <a:gridCol w="4287250"/>
                <a:gridCol w="4287250"/>
              </a:tblGrid>
              <a:tr h="548600">
                <a:tc>
                  <a:txBody>
                    <a:bodyPr>
                      <a:noAutofit/>
                    </a:bodyPr>
                    <a:lstStyle/>
                    <a:p>
                      <a:pPr lvl="0">
                        <a:spcBef>
                          <a:spcPts val="0"/>
                        </a:spcBef>
                        <a:buNone/>
                      </a:pPr>
                      <a:r>
                        <a:rPr lang="tr"/>
                        <a:t>Click button to select file.</a:t>
                      </a:r>
                    </a:p>
                  </a:txBody>
                  <a:tcPr marT="91425" marB="91425" marR="91425" marL="91425"/>
                </a:tc>
                <a:tc>
                  <a:txBody>
                    <a:bodyPr>
                      <a:noAutofit/>
                    </a:bodyPr>
                    <a:lstStyle/>
                    <a:p>
                      <a:pPr lvl="0">
                        <a:spcBef>
                          <a:spcPts val="0"/>
                        </a:spcBef>
                        <a:buNone/>
                      </a:pPr>
                      <a:r>
                        <a:rPr lang="tr"/>
                        <a:t>Select file with “.img” extension</a:t>
                      </a:r>
                    </a:p>
                  </a:txBody>
                  <a:tcPr marT="91425" marB="91425" marR="91425" marL="91425"/>
                </a:tc>
              </a:tr>
              <a:tr h="158880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372375">
                <a:tc gridSpan="2">
                  <a:txBody>
                    <a:bodyPr>
                      <a:noAutofit/>
                    </a:bodyPr>
                    <a:lstStyle/>
                    <a:p>
                      <a:pPr lvl="0" rtl="0" algn="ctr">
                        <a:spcBef>
                          <a:spcPts val="0"/>
                        </a:spcBef>
                        <a:buNone/>
                      </a:pPr>
                      <a:r>
                        <a:rPr lang="tr"/>
                        <a:t>Click “Write” button to flash image</a:t>
                      </a:r>
                      <a:r>
                        <a:rPr lang="tr"/>
                        <a:t>.</a:t>
                      </a:r>
                    </a:p>
                  </a:txBody>
                  <a:tcPr marT="91425" marB="91425" marR="91425" marL="91425"/>
                </a:tc>
                <a:tc hMerge="1"/>
              </a:tr>
              <a:tr h="1333100">
                <a:tc gridSpan="2">
                  <a:txBody>
                    <a:bodyPr>
                      <a:noAutofit/>
                    </a:bodyPr>
                    <a:lstStyle/>
                    <a:p>
                      <a:pPr lvl="0">
                        <a:spcBef>
                          <a:spcPts val="0"/>
                        </a:spcBef>
                        <a:buNone/>
                      </a:pPr>
                      <a:r>
                        <a:t/>
                      </a:r>
                      <a:endParaRPr/>
                    </a:p>
                  </a:txBody>
                  <a:tcPr marT="91425" marB="91425" marR="91425" marL="91425"/>
                </a:tc>
                <a:tc hMerge="1"/>
              </a:tr>
            </a:tbl>
          </a:graphicData>
        </a:graphic>
      </p:graphicFrame>
      <p:pic>
        <p:nvPicPr>
          <p:cNvPr descr="1.png" id="157" name="Shape 157"/>
          <p:cNvPicPr preferRelativeResize="0"/>
          <p:nvPr/>
        </p:nvPicPr>
        <p:blipFill>
          <a:blip r:embed="rId3">
            <a:alphaModFix/>
          </a:blip>
          <a:stretch>
            <a:fillRect/>
          </a:stretch>
        </p:blipFill>
        <p:spPr>
          <a:xfrm>
            <a:off x="1027749" y="1840837"/>
            <a:ext cx="2930699" cy="1461825"/>
          </a:xfrm>
          <a:prstGeom prst="rect">
            <a:avLst/>
          </a:prstGeom>
          <a:noFill/>
          <a:ln>
            <a:noFill/>
          </a:ln>
        </p:spPr>
      </p:pic>
      <p:pic>
        <p:nvPicPr>
          <p:cNvPr descr="2.png" id="158" name="Shape 158"/>
          <p:cNvPicPr preferRelativeResize="0"/>
          <p:nvPr/>
        </p:nvPicPr>
        <p:blipFill>
          <a:blip r:embed="rId4">
            <a:alphaModFix/>
          </a:blip>
          <a:stretch>
            <a:fillRect/>
          </a:stretch>
        </p:blipFill>
        <p:spPr>
          <a:xfrm>
            <a:off x="5449950" y="1811975"/>
            <a:ext cx="2604400" cy="1461824"/>
          </a:xfrm>
          <a:prstGeom prst="rect">
            <a:avLst/>
          </a:prstGeom>
          <a:noFill/>
          <a:ln>
            <a:noFill/>
          </a:ln>
        </p:spPr>
      </p:pic>
      <p:pic>
        <p:nvPicPr>
          <p:cNvPr descr="3.png" id="159" name="Shape 159"/>
          <p:cNvPicPr preferRelativeResize="0"/>
          <p:nvPr/>
        </p:nvPicPr>
        <p:blipFill>
          <a:blip r:embed="rId5">
            <a:alphaModFix/>
          </a:blip>
          <a:stretch>
            <a:fillRect/>
          </a:stretch>
        </p:blipFill>
        <p:spPr>
          <a:xfrm>
            <a:off x="3359687" y="3761725"/>
            <a:ext cx="2424624" cy="1206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Installing Android Things</a:t>
            </a:r>
          </a:p>
          <a:p>
            <a:pPr lvl="0">
              <a:spcBef>
                <a:spcPts val="0"/>
              </a:spcBef>
              <a:buNone/>
            </a:pPr>
            <a:r>
              <a:t/>
            </a:r>
            <a:endParaRPr/>
          </a:p>
        </p:txBody>
      </p:sp>
      <p:sp>
        <p:nvSpPr>
          <p:cNvPr id="165" name="Shape 16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tr"/>
              <a:t>Insert flashed SD-Card  to Raspberry Pi</a:t>
            </a:r>
          </a:p>
          <a:p>
            <a:pPr lvl="0">
              <a:spcBef>
                <a:spcPts val="0"/>
              </a:spcBef>
              <a:buNone/>
            </a:pPr>
            <a:r>
              <a:t/>
            </a:r>
            <a:endParaRPr/>
          </a:p>
        </p:txBody>
      </p:sp>
      <p:pic>
        <p:nvPicPr>
          <p:cNvPr descr="20170307_101914.jpg" id="166" name="Shape 166"/>
          <p:cNvPicPr preferRelativeResize="0"/>
          <p:nvPr/>
        </p:nvPicPr>
        <p:blipFill>
          <a:blip r:embed="rId3">
            <a:alphaModFix/>
          </a:blip>
          <a:stretch>
            <a:fillRect/>
          </a:stretch>
        </p:blipFill>
        <p:spPr>
          <a:xfrm rot="5400000">
            <a:off x="2903665" y="550524"/>
            <a:ext cx="2893220" cy="51435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Installing Android Things</a:t>
            </a:r>
          </a:p>
        </p:txBody>
      </p:sp>
      <p:sp>
        <p:nvSpPr>
          <p:cNvPr id="172" name="Shape 17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tr"/>
              <a:t>Power up Raspberry Pi. You should see the boot up screen below.</a:t>
            </a:r>
          </a:p>
        </p:txBody>
      </p:sp>
      <p:pic>
        <p:nvPicPr>
          <p:cNvPr descr="20170307_101124.jpg" id="173" name="Shape 173"/>
          <p:cNvPicPr preferRelativeResize="0"/>
          <p:nvPr/>
        </p:nvPicPr>
        <p:blipFill>
          <a:blip r:embed="rId3">
            <a:alphaModFix/>
          </a:blip>
          <a:stretch>
            <a:fillRect/>
          </a:stretch>
        </p:blipFill>
        <p:spPr>
          <a:xfrm>
            <a:off x="1014699" y="1522049"/>
            <a:ext cx="6438130" cy="36214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Installing </a:t>
            </a:r>
            <a:r>
              <a:rPr lang="tr"/>
              <a:t>Android Things </a:t>
            </a:r>
          </a:p>
          <a:p>
            <a:pPr lvl="0">
              <a:spcBef>
                <a:spcPts val="0"/>
              </a:spcBef>
              <a:buNone/>
            </a:pPr>
            <a:r>
              <a:t/>
            </a:r>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tr"/>
              <a:t>Using the displayed IP at the bottom of this screen, we can connect to and configure this device. We are going to use “adb” application for this purpose.</a:t>
            </a:r>
          </a:p>
        </p:txBody>
      </p:sp>
      <p:pic>
        <p:nvPicPr>
          <p:cNvPr descr="20170307_103252.jpg" id="180" name="Shape 180"/>
          <p:cNvPicPr preferRelativeResize="0"/>
          <p:nvPr/>
        </p:nvPicPr>
        <p:blipFill>
          <a:blip r:embed="rId3">
            <a:alphaModFix/>
          </a:blip>
          <a:stretch>
            <a:fillRect/>
          </a:stretch>
        </p:blipFill>
        <p:spPr>
          <a:xfrm>
            <a:off x="2006101" y="2043049"/>
            <a:ext cx="4490353" cy="25258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Installing </a:t>
            </a:r>
            <a:r>
              <a:rPr lang="tr"/>
              <a:t>Android Things</a:t>
            </a:r>
          </a:p>
          <a:p>
            <a:pPr lvl="0">
              <a:spcBef>
                <a:spcPts val="0"/>
              </a:spcBef>
              <a:buNone/>
            </a:pPr>
            <a:r>
              <a:t/>
            </a:r>
            <a:endParaRPr/>
          </a:p>
          <a:p>
            <a:pPr lvl="0">
              <a:spcBef>
                <a:spcPts val="0"/>
              </a:spcBef>
              <a:buNone/>
            </a:pPr>
            <a:r>
              <a:rPr lang="tr" sz="1800">
                <a:solidFill>
                  <a:srgbClr val="2B2B2B"/>
                </a:solidFill>
                <a:highlight>
                  <a:srgbClr val="FFFFFF"/>
                </a:highlight>
              </a:rPr>
              <a:t>am startservice -n com.google.wifisetup/.WifiSetupService -a WifiSetupService.Connect -e ssid &lt;SSID&gt; -e passphrase &lt;PASSWD&gt;</a:t>
            </a:r>
          </a:p>
        </p:txBody>
      </p:sp>
      <p:pic>
        <p:nvPicPr>
          <p:cNvPr id="186" name="Shape 186"/>
          <p:cNvPicPr preferRelativeResize="0"/>
          <p:nvPr/>
        </p:nvPicPr>
        <p:blipFill>
          <a:blip r:embed="rId3">
            <a:alphaModFix/>
          </a:blip>
          <a:stretch>
            <a:fillRect/>
          </a:stretch>
        </p:blipFill>
        <p:spPr>
          <a:xfrm>
            <a:off x="311700" y="2165475"/>
            <a:ext cx="8839199" cy="2978013"/>
          </a:xfrm>
          <a:prstGeom prst="rect">
            <a:avLst/>
          </a:prstGeom>
          <a:noFill/>
          <a:ln>
            <a:noFill/>
          </a:ln>
        </p:spPr>
      </p:pic>
      <p:sp>
        <p:nvSpPr>
          <p:cNvPr id="187" name="Shape 187"/>
          <p:cNvSpPr txBox="1"/>
          <p:nvPr/>
        </p:nvSpPr>
        <p:spPr>
          <a:xfrm>
            <a:off x="3335200" y="2575225"/>
            <a:ext cx="985200" cy="401100"/>
          </a:xfrm>
          <a:prstGeom prst="rect">
            <a:avLst/>
          </a:prstGeom>
          <a:solidFill>
            <a:schemeClr val="lt1"/>
          </a:solidFill>
          <a:ln>
            <a:noFill/>
          </a:ln>
        </p:spPr>
        <p:txBody>
          <a:bodyPr anchorCtr="0" anchor="t" bIns="91425" lIns="91425" rIns="91425" tIns="91425">
            <a:noAutofit/>
          </a:bodyPr>
          <a:lstStyle/>
          <a:p>
            <a:pPr lvl="0">
              <a:spcBef>
                <a:spcPts val="0"/>
              </a:spcBef>
              <a:buNone/>
            </a:pPr>
            <a:r>
              <a:rPr b="1" lang="tr" sz="1200">
                <a:solidFill>
                  <a:srgbClr val="FF0000"/>
                </a:solidFill>
              </a:rPr>
              <a:t>1st Step</a:t>
            </a:r>
          </a:p>
        </p:txBody>
      </p:sp>
      <p:sp>
        <p:nvSpPr>
          <p:cNvPr id="188" name="Shape 188"/>
          <p:cNvSpPr txBox="1"/>
          <p:nvPr/>
        </p:nvSpPr>
        <p:spPr>
          <a:xfrm>
            <a:off x="3363350" y="3419575"/>
            <a:ext cx="985200" cy="401100"/>
          </a:xfrm>
          <a:prstGeom prst="rect">
            <a:avLst/>
          </a:prstGeom>
          <a:solidFill>
            <a:schemeClr val="lt1"/>
          </a:solidFill>
          <a:ln>
            <a:noFill/>
          </a:ln>
        </p:spPr>
        <p:txBody>
          <a:bodyPr anchorCtr="0" anchor="t" bIns="91425" lIns="91425" rIns="91425" tIns="91425">
            <a:noAutofit/>
          </a:bodyPr>
          <a:lstStyle/>
          <a:p>
            <a:pPr lvl="0" rtl="0">
              <a:spcBef>
                <a:spcPts val="0"/>
              </a:spcBef>
              <a:buNone/>
            </a:pPr>
            <a:r>
              <a:rPr b="1" lang="tr" sz="1200">
                <a:solidFill>
                  <a:srgbClr val="FF0000"/>
                </a:solidFill>
              </a:rPr>
              <a:t>2nd</a:t>
            </a:r>
            <a:r>
              <a:rPr b="1" lang="tr" sz="1200">
                <a:solidFill>
                  <a:srgbClr val="FF0000"/>
                </a:solidFill>
              </a:rPr>
              <a:t> Step</a:t>
            </a:r>
          </a:p>
        </p:txBody>
      </p:sp>
      <p:sp>
        <p:nvSpPr>
          <p:cNvPr id="189" name="Shape 189"/>
          <p:cNvSpPr txBox="1"/>
          <p:nvPr/>
        </p:nvSpPr>
        <p:spPr>
          <a:xfrm>
            <a:off x="7986175" y="3876925"/>
            <a:ext cx="985200" cy="401100"/>
          </a:xfrm>
          <a:prstGeom prst="rect">
            <a:avLst/>
          </a:prstGeom>
          <a:solidFill>
            <a:schemeClr val="lt1"/>
          </a:solidFill>
          <a:ln>
            <a:noFill/>
          </a:ln>
        </p:spPr>
        <p:txBody>
          <a:bodyPr anchorCtr="0" anchor="t" bIns="91425" lIns="91425" rIns="91425" tIns="91425">
            <a:noAutofit/>
          </a:bodyPr>
          <a:lstStyle/>
          <a:p>
            <a:pPr lvl="0" rtl="0">
              <a:spcBef>
                <a:spcPts val="0"/>
              </a:spcBef>
              <a:buNone/>
            </a:pPr>
            <a:r>
              <a:rPr b="1" lang="tr" sz="1200">
                <a:solidFill>
                  <a:srgbClr val="FF0000"/>
                </a:solidFill>
              </a:rPr>
              <a:t>3rd </a:t>
            </a:r>
            <a:r>
              <a:rPr b="1" lang="tr" sz="1200">
                <a:solidFill>
                  <a:srgbClr val="FF0000"/>
                </a:solidFill>
              </a:rPr>
              <a:t>Step</a:t>
            </a:r>
          </a:p>
        </p:txBody>
      </p:sp>
      <p:sp>
        <p:nvSpPr>
          <p:cNvPr id="190" name="Shape 190"/>
          <p:cNvSpPr txBox="1"/>
          <p:nvPr/>
        </p:nvSpPr>
        <p:spPr>
          <a:xfrm>
            <a:off x="3363350" y="4533825"/>
            <a:ext cx="985200" cy="401100"/>
          </a:xfrm>
          <a:prstGeom prst="rect">
            <a:avLst/>
          </a:prstGeom>
          <a:solidFill>
            <a:schemeClr val="lt1"/>
          </a:solidFill>
          <a:ln>
            <a:noFill/>
          </a:ln>
        </p:spPr>
        <p:txBody>
          <a:bodyPr anchorCtr="0" anchor="t" bIns="91425" lIns="91425" rIns="91425" tIns="91425">
            <a:noAutofit/>
          </a:bodyPr>
          <a:lstStyle/>
          <a:p>
            <a:pPr lvl="0" rtl="0">
              <a:spcBef>
                <a:spcPts val="0"/>
              </a:spcBef>
              <a:buNone/>
            </a:pPr>
            <a:r>
              <a:rPr b="1" lang="tr" sz="1200">
                <a:solidFill>
                  <a:srgbClr val="FF0000"/>
                </a:solidFill>
              </a:rPr>
              <a:t>4th </a:t>
            </a:r>
            <a:r>
              <a:rPr b="1" lang="tr" sz="1200">
                <a:solidFill>
                  <a:srgbClr val="FF0000"/>
                </a:solidFill>
              </a:rPr>
              <a:t>Step</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pic>
        <p:nvPicPr>
          <p:cNvPr descr="46904812_ml.jpg" id="67" name="Shape 67"/>
          <p:cNvPicPr preferRelativeResize="0"/>
          <p:nvPr/>
        </p:nvPicPr>
        <p:blipFill>
          <a:blip r:embed="rId3">
            <a:alphaModFix/>
          </a:blip>
          <a:stretch>
            <a:fillRect/>
          </a:stretch>
        </p:blipFill>
        <p:spPr>
          <a:xfrm flipH="1">
            <a:off x="-4" y="0"/>
            <a:ext cx="9144000" cy="5143501"/>
          </a:xfrm>
          <a:prstGeom prst="rect">
            <a:avLst/>
          </a:prstGeom>
          <a:noFill/>
          <a:ln>
            <a:noFill/>
          </a:ln>
        </p:spPr>
      </p:pic>
      <p:sp>
        <p:nvSpPr>
          <p:cNvPr id="68" name="Shape 68"/>
          <p:cNvSpPr txBox="1"/>
          <p:nvPr/>
        </p:nvSpPr>
        <p:spPr>
          <a:xfrm flipH="1">
            <a:off x="161578" y="161725"/>
            <a:ext cx="6403199" cy="4864500"/>
          </a:xfrm>
          <a:prstGeom prst="rect">
            <a:avLst/>
          </a:prstGeom>
          <a:noFill/>
          <a:ln>
            <a:noFill/>
          </a:ln>
        </p:spPr>
        <p:txBody>
          <a:bodyPr anchorCtr="0" anchor="t" bIns="91425" lIns="91425" rIns="91425" tIns="91425">
            <a:noAutofit/>
          </a:bodyPr>
          <a:lstStyle/>
          <a:p>
            <a:pPr lvl="0" rtl="0">
              <a:spcBef>
                <a:spcPts val="0"/>
              </a:spcBef>
              <a:buNone/>
            </a:pPr>
            <a:r>
              <a:rPr b="1" lang="tr" sz="2400">
                <a:solidFill>
                  <a:srgbClr val="FFFFFF"/>
                </a:solidFill>
              </a:rPr>
              <a:t>What are we going to learn ?</a:t>
            </a:r>
          </a:p>
          <a:p>
            <a:pPr lvl="0" rtl="0">
              <a:spcBef>
                <a:spcPts val="0"/>
              </a:spcBef>
              <a:buNone/>
            </a:pPr>
            <a:r>
              <a:t/>
            </a:r>
            <a:endParaRPr>
              <a:solidFill>
                <a:schemeClr val="lt1"/>
              </a:solidFill>
            </a:endParaRPr>
          </a:p>
          <a:p>
            <a:pPr indent="-228600" lvl="0" marL="457200" rtl="0">
              <a:spcBef>
                <a:spcPts val="0"/>
              </a:spcBef>
              <a:buClr>
                <a:schemeClr val="lt1"/>
              </a:buClr>
              <a:buChar char="●"/>
            </a:pPr>
            <a:r>
              <a:rPr b="1" lang="tr">
                <a:solidFill>
                  <a:schemeClr val="lt1"/>
                </a:solidFill>
              </a:rPr>
              <a:t>What is IoT?</a:t>
            </a:r>
          </a:p>
          <a:p>
            <a:pPr lvl="0" rtl="0">
              <a:spcBef>
                <a:spcPts val="0"/>
              </a:spcBef>
              <a:buNone/>
            </a:pPr>
            <a:r>
              <a:t/>
            </a:r>
            <a:endParaRPr b="1">
              <a:solidFill>
                <a:schemeClr val="lt1"/>
              </a:solidFill>
            </a:endParaRPr>
          </a:p>
          <a:p>
            <a:pPr indent="-228600" lvl="0" marL="457200" rtl="0">
              <a:spcBef>
                <a:spcPts val="0"/>
              </a:spcBef>
              <a:buClr>
                <a:schemeClr val="lt1"/>
              </a:buClr>
              <a:buChar char="●"/>
            </a:pPr>
            <a:r>
              <a:rPr b="1" lang="tr">
                <a:solidFill>
                  <a:schemeClr val="lt1"/>
                </a:solidFill>
              </a:rPr>
              <a:t>Why Android Things?</a:t>
            </a:r>
          </a:p>
          <a:p>
            <a:pPr lvl="0" rtl="0">
              <a:spcBef>
                <a:spcPts val="0"/>
              </a:spcBef>
              <a:buNone/>
            </a:pPr>
            <a:r>
              <a:t/>
            </a:r>
            <a:endParaRPr b="1">
              <a:solidFill>
                <a:schemeClr val="lt1"/>
              </a:solidFill>
            </a:endParaRPr>
          </a:p>
          <a:p>
            <a:pPr indent="-228600" lvl="0" marL="457200" rtl="0">
              <a:spcBef>
                <a:spcPts val="0"/>
              </a:spcBef>
              <a:buClr>
                <a:schemeClr val="lt1"/>
              </a:buClr>
              <a:buChar char="●"/>
            </a:pPr>
            <a:r>
              <a:rPr b="1" lang="tr">
                <a:solidFill>
                  <a:schemeClr val="lt1"/>
                </a:solidFill>
              </a:rPr>
              <a:t>What is IoT-Ignite?</a:t>
            </a:r>
          </a:p>
          <a:p>
            <a:pPr lvl="0" rtl="0">
              <a:spcBef>
                <a:spcPts val="0"/>
              </a:spcBef>
              <a:buNone/>
            </a:pPr>
            <a:r>
              <a:t/>
            </a:r>
            <a:endParaRPr b="1">
              <a:solidFill>
                <a:schemeClr val="lt1"/>
              </a:solidFill>
            </a:endParaRPr>
          </a:p>
          <a:p>
            <a:pPr indent="-228600" lvl="0" marL="457200" rtl="0">
              <a:spcBef>
                <a:spcPts val="0"/>
              </a:spcBef>
              <a:buClr>
                <a:schemeClr val="lt1"/>
              </a:buClr>
              <a:buChar char="●"/>
            </a:pPr>
            <a:r>
              <a:rPr b="1" lang="tr">
                <a:solidFill>
                  <a:schemeClr val="lt1"/>
                </a:solidFill>
              </a:rPr>
              <a:t>Demo Application</a:t>
            </a:r>
          </a:p>
          <a:p>
            <a:pPr lvl="0" rtl="0">
              <a:spcBef>
                <a:spcPts val="0"/>
              </a:spcBef>
              <a:buNone/>
            </a:pPr>
            <a:r>
              <a:t/>
            </a:r>
            <a:endParaRPr b="1">
              <a:solidFill>
                <a:schemeClr val="lt1"/>
              </a:solidFill>
            </a:endParaRPr>
          </a:p>
          <a:p>
            <a:pPr indent="-228600" lvl="0" marL="457200" rtl="0">
              <a:spcBef>
                <a:spcPts val="0"/>
              </a:spcBef>
              <a:buClr>
                <a:schemeClr val="lt1"/>
              </a:buClr>
              <a:buChar char="●"/>
            </a:pPr>
            <a:r>
              <a:rPr b="1" lang="tr">
                <a:solidFill>
                  <a:schemeClr val="lt1"/>
                </a:solidFill>
              </a:rPr>
              <a:t>An Introduction to IoT Devices </a:t>
            </a:r>
            <a:br>
              <a:rPr b="1" lang="tr">
                <a:solidFill>
                  <a:schemeClr val="lt1"/>
                </a:solidFill>
              </a:rPr>
            </a:br>
            <a:r>
              <a:rPr b="1" lang="tr">
                <a:solidFill>
                  <a:schemeClr val="lt1"/>
                </a:solidFill>
              </a:rPr>
              <a:t>and Environment </a:t>
            </a:r>
          </a:p>
          <a:p>
            <a:pPr lvl="0" rtl="0">
              <a:spcBef>
                <a:spcPts val="0"/>
              </a:spcBef>
              <a:buNone/>
            </a:pPr>
            <a:r>
              <a:t/>
            </a:r>
            <a:endParaRPr b="1">
              <a:solidFill>
                <a:schemeClr val="lt1"/>
              </a:solidFill>
            </a:endParaRPr>
          </a:p>
          <a:p>
            <a:pPr indent="-228600" lvl="0" marL="457200" rtl="0">
              <a:spcBef>
                <a:spcPts val="0"/>
              </a:spcBef>
              <a:buClr>
                <a:schemeClr val="lt1"/>
              </a:buClr>
              <a:buChar char="●"/>
            </a:pPr>
            <a:r>
              <a:rPr b="1" lang="tr">
                <a:solidFill>
                  <a:schemeClr val="lt1"/>
                </a:solidFill>
              </a:rPr>
              <a:t>How to setup a gateway</a:t>
            </a:r>
          </a:p>
          <a:p>
            <a:pPr lvl="0" rtl="0">
              <a:spcBef>
                <a:spcPts val="0"/>
              </a:spcBef>
              <a:buNone/>
            </a:pPr>
            <a:r>
              <a:t/>
            </a:r>
            <a:endParaRPr>
              <a:solidFill>
                <a:srgbClr val="FFFF00"/>
              </a:solidFill>
            </a:endParaRPr>
          </a:p>
          <a:p>
            <a:pPr lvl="0" rtl="0">
              <a:spcBef>
                <a:spcPts val="0"/>
              </a:spcBef>
              <a:buNone/>
            </a:pPr>
            <a:r>
              <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tr"/>
              <a:t>Installation of IoT-Ignite Agent &amp; Licensing Gateway</a:t>
            </a:r>
          </a:p>
          <a:p>
            <a:pPr lvl="0">
              <a:spcBef>
                <a:spcPts val="0"/>
              </a:spcBef>
              <a:buNone/>
            </a:pPr>
            <a:r>
              <a:t/>
            </a:r>
            <a:endParaRPr/>
          </a:p>
        </p:txBody>
      </p:sp>
      <p:sp>
        <p:nvSpPr>
          <p:cNvPr id="196" name="Shape 19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agent.png" id="197" name="Shape 197"/>
          <p:cNvPicPr preferRelativeResize="0"/>
          <p:nvPr/>
        </p:nvPicPr>
        <p:blipFill>
          <a:blip r:embed="rId3">
            <a:alphaModFix/>
          </a:blip>
          <a:stretch>
            <a:fillRect/>
          </a:stretch>
        </p:blipFill>
        <p:spPr>
          <a:xfrm>
            <a:off x="739137" y="2258887"/>
            <a:ext cx="7572375" cy="1628775"/>
          </a:xfrm>
          <a:prstGeom prst="rect">
            <a:avLst/>
          </a:prstGeom>
          <a:noFill/>
          <a:ln>
            <a:noFill/>
          </a:ln>
        </p:spPr>
      </p:pic>
      <p:sp>
        <p:nvSpPr>
          <p:cNvPr id="198" name="Shape 198"/>
          <p:cNvSpPr txBox="1"/>
          <p:nvPr/>
        </p:nvSpPr>
        <p:spPr>
          <a:xfrm>
            <a:off x="3913300" y="2589325"/>
            <a:ext cx="805500" cy="340200"/>
          </a:xfrm>
          <a:prstGeom prst="rect">
            <a:avLst/>
          </a:prstGeom>
          <a:solidFill>
            <a:schemeClr val="lt1"/>
          </a:solidFill>
          <a:ln>
            <a:noFill/>
          </a:ln>
        </p:spPr>
        <p:txBody>
          <a:bodyPr anchorCtr="0" anchor="t" bIns="91425" lIns="91425" rIns="91425" tIns="91425">
            <a:noAutofit/>
          </a:bodyPr>
          <a:lstStyle/>
          <a:p>
            <a:pPr lvl="0" rtl="0">
              <a:spcBef>
                <a:spcPts val="0"/>
              </a:spcBef>
              <a:buNone/>
            </a:pPr>
            <a:r>
              <a:rPr b="1" lang="tr" sz="1200">
                <a:solidFill>
                  <a:srgbClr val="FF0000"/>
                </a:solidFill>
              </a:rPr>
              <a:t>1st Step</a:t>
            </a:r>
          </a:p>
        </p:txBody>
      </p:sp>
      <p:sp>
        <p:nvSpPr>
          <p:cNvPr id="199" name="Shape 199"/>
          <p:cNvSpPr txBox="1"/>
          <p:nvPr/>
        </p:nvSpPr>
        <p:spPr>
          <a:xfrm>
            <a:off x="3960250" y="3022925"/>
            <a:ext cx="855300" cy="340200"/>
          </a:xfrm>
          <a:prstGeom prst="rect">
            <a:avLst/>
          </a:prstGeom>
          <a:solidFill>
            <a:schemeClr val="lt1"/>
          </a:solidFill>
          <a:ln>
            <a:noFill/>
          </a:ln>
        </p:spPr>
        <p:txBody>
          <a:bodyPr anchorCtr="0" anchor="t" bIns="91425" lIns="91425" rIns="91425" tIns="91425">
            <a:noAutofit/>
          </a:bodyPr>
          <a:lstStyle/>
          <a:p>
            <a:pPr lvl="0" rtl="0">
              <a:spcBef>
                <a:spcPts val="0"/>
              </a:spcBef>
              <a:buNone/>
            </a:pPr>
            <a:r>
              <a:rPr b="1" lang="tr" sz="1200">
                <a:solidFill>
                  <a:srgbClr val="FF0000"/>
                </a:solidFill>
              </a:rPr>
              <a:t>2</a:t>
            </a:r>
            <a:r>
              <a:rPr b="1" lang="tr" sz="1200">
                <a:solidFill>
                  <a:srgbClr val="FF0000"/>
                </a:solidFill>
              </a:rPr>
              <a:t>nd Step</a:t>
            </a:r>
          </a:p>
        </p:txBody>
      </p:sp>
      <p:sp>
        <p:nvSpPr>
          <p:cNvPr id="200" name="Shape 200"/>
          <p:cNvSpPr txBox="1"/>
          <p:nvPr/>
        </p:nvSpPr>
        <p:spPr>
          <a:xfrm>
            <a:off x="3913300" y="3456500"/>
            <a:ext cx="805500" cy="340200"/>
          </a:xfrm>
          <a:prstGeom prst="rect">
            <a:avLst/>
          </a:prstGeom>
          <a:solidFill>
            <a:schemeClr val="lt1"/>
          </a:solidFill>
          <a:ln>
            <a:noFill/>
          </a:ln>
        </p:spPr>
        <p:txBody>
          <a:bodyPr anchorCtr="0" anchor="t" bIns="91425" lIns="91425" rIns="91425" tIns="91425">
            <a:noAutofit/>
          </a:bodyPr>
          <a:lstStyle/>
          <a:p>
            <a:pPr lvl="0" rtl="0">
              <a:spcBef>
                <a:spcPts val="0"/>
              </a:spcBef>
              <a:buNone/>
            </a:pPr>
            <a:r>
              <a:rPr b="1" lang="tr" sz="1200">
                <a:solidFill>
                  <a:srgbClr val="FF0000"/>
                </a:solidFill>
              </a:rPr>
              <a:t>3rd</a:t>
            </a:r>
            <a:r>
              <a:rPr b="1" lang="tr" sz="1200">
                <a:solidFill>
                  <a:srgbClr val="FF0000"/>
                </a:solidFill>
              </a:rPr>
              <a:t> Step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tr"/>
              <a:t>Installation of IoT-Ignite Agent &amp; Licensing Gateway</a:t>
            </a:r>
          </a:p>
          <a:p>
            <a:pPr lvl="0">
              <a:spcBef>
                <a:spcPts val="0"/>
              </a:spcBef>
              <a:buClr>
                <a:schemeClr val="dk1"/>
              </a:buClr>
              <a:buSzPct val="78571"/>
              <a:buFont typeface="Arial"/>
              <a:buNone/>
            </a:pPr>
            <a:r>
              <a:t/>
            </a:r>
            <a:endParaRPr sz="1400"/>
          </a:p>
          <a:p>
            <a:pPr lvl="0">
              <a:spcBef>
                <a:spcPts val="0"/>
              </a:spcBef>
              <a:buClr>
                <a:schemeClr val="dk1"/>
              </a:buClr>
              <a:buSzPct val="78571"/>
              <a:buFont typeface="Arial"/>
              <a:buNone/>
            </a:pPr>
            <a:r>
              <a:rPr lang="tr" sz="1400"/>
              <a:t>After you connect to the same network, open a web browser and enter &lt;Gateway IP&gt;:8080.</a:t>
            </a:r>
          </a:p>
          <a:p>
            <a:pPr lvl="0">
              <a:spcBef>
                <a:spcPts val="0"/>
              </a:spcBef>
              <a:buNone/>
            </a:pPr>
            <a:r>
              <a:t/>
            </a:r>
            <a:endParaRPr/>
          </a:p>
        </p:txBody>
      </p:sp>
      <p:pic>
        <p:nvPicPr>
          <p:cNvPr descr="lisanslama.png" id="206" name="Shape 206"/>
          <p:cNvPicPr preferRelativeResize="0"/>
          <p:nvPr/>
        </p:nvPicPr>
        <p:blipFill>
          <a:blip r:embed="rId3">
            <a:alphaModFix/>
          </a:blip>
          <a:stretch>
            <a:fillRect/>
          </a:stretch>
        </p:blipFill>
        <p:spPr>
          <a:xfrm>
            <a:off x="948900" y="1491725"/>
            <a:ext cx="7075225" cy="3651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Installation of IoT-Ignite Agent &amp; Licensing Gateway</a:t>
            </a:r>
          </a:p>
          <a:p>
            <a:pPr lvl="0">
              <a:spcBef>
                <a:spcPts val="0"/>
              </a:spcBef>
              <a:buClr>
                <a:schemeClr val="dk1"/>
              </a:buClr>
              <a:buSzPct val="78571"/>
              <a:buFont typeface="Arial"/>
              <a:buNone/>
            </a:pPr>
            <a:r>
              <a:t/>
            </a:r>
            <a:endParaRPr sz="1400"/>
          </a:p>
          <a:p>
            <a:pPr lvl="0">
              <a:spcBef>
                <a:spcPts val="0"/>
              </a:spcBef>
              <a:buClr>
                <a:schemeClr val="dk1"/>
              </a:buClr>
              <a:buSzPct val="78571"/>
              <a:buFont typeface="Arial"/>
              <a:buNone/>
            </a:pPr>
            <a:r>
              <a:rPr lang="tr" sz="1400"/>
              <a:t>How to obtain application key:</a:t>
            </a:r>
          </a:p>
          <a:p>
            <a:pPr lvl="0">
              <a:spcBef>
                <a:spcPts val="0"/>
              </a:spcBef>
              <a:buNone/>
            </a:pPr>
            <a:r>
              <a:t/>
            </a:r>
            <a:endParaRPr/>
          </a:p>
        </p:txBody>
      </p:sp>
      <p:pic>
        <p:nvPicPr>
          <p:cNvPr descr="lisansAPI.png" id="212" name="Shape 212"/>
          <p:cNvPicPr preferRelativeResize="0"/>
          <p:nvPr/>
        </p:nvPicPr>
        <p:blipFill>
          <a:blip r:embed="rId3">
            <a:alphaModFix/>
          </a:blip>
          <a:stretch>
            <a:fillRect/>
          </a:stretch>
        </p:blipFill>
        <p:spPr>
          <a:xfrm>
            <a:off x="866350" y="1488899"/>
            <a:ext cx="7209075" cy="3500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Installation of IoT-Ignite Agent &amp; Licensing Gateway</a:t>
            </a:r>
          </a:p>
          <a:p>
            <a:pPr lvl="0">
              <a:spcBef>
                <a:spcPts val="0"/>
              </a:spcBef>
              <a:buNone/>
            </a:pPr>
            <a:r>
              <a:t/>
            </a:r>
            <a:endParaRPr sz="1400"/>
          </a:p>
          <a:p>
            <a:pPr lvl="0">
              <a:spcBef>
                <a:spcPts val="0"/>
              </a:spcBef>
              <a:buNone/>
            </a:pPr>
            <a:r>
              <a:rPr lang="tr" sz="1400"/>
              <a:t>How to retrieve activation code:</a:t>
            </a:r>
          </a:p>
        </p:txBody>
      </p:sp>
      <p:pic>
        <p:nvPicPr>
          <p:cNvPr descr="gateway.png" id="218" name="Shape 218"/>
          <p:cNvPicPr preferRelativeResize="0"/>
          <p:nvPr/>
        </p:nvPicPr>
        <p:blipFill>
          <a:blip r:embed="rId3">
            <a:alphaModFix/>
          </a:blip>
          <a:stretch>
            <a:fillRect/>
          </a:stretch>
        </p:blipFill>
        <p:spPr>
          <a:xfrm>
            <a:off x="1038025" y="1695500"/>
            <a:ext cx="7067950" cy="3383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tr"/>
              <a:t>Installation of </a:t>
            </a:r>
            <a:r>
              <a:rPr lang="tr"/>
              <a:t>IoT-Ignite Agent &amp; Licensing Gateway</a:t>
            </a:r>
          </a:p>
          <a:p>
            <a:pPr lvl="0">
              <a:spcBef>
                <a:spcPts val="0"/>
              </a:spcBef>
              <a:buNone/>
            </a:pPr>
            <a:r>
              <a:t/>
            </a:r>
            <a:endParaRPr/>
          </a:p>
        </p:txBody>
      </p:sp>
      <p:sp>
        <p:nvSpPr>
          <p:cNvPr id="224" name="Shape 22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tr" sz="1400"/>
              <a:t>Mode Name:</a:t>
            </a:r>
          </a:p>
          <a:p>
            <a:pPr lvl="0">
              <a:spcBef>
                <a:spcPts val="0"/>
              </a:spcBef>
              <a:buClr>
                <a:schemeClr val="dk1"/>
              </a:buClr>
              <a:buSzPct val="78571"/>
              <a:buFont typeface="Arial"/>
              <a:buNone/>
            </a:pPr>
            <a:r>
              <a:rPr lang="tr" sz="1400"/>
              <a:t>This step is optional. If skipped, gateway is switched to default mode. If you want your gateway to be switched to another mode, you can enter that mode name during licensing process.</a:t>
            </a:r>
          </a:p>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pic>
        <p:nvPicPr>
          <p:cNvPr descr="ignitegreatPic.png" id="229" name="Shape 229"/>
          <p:cNvPicPr preferRelativeResize="0"/>
          <p:nvPr/>
        </p:nvPicPr>
        <p:blipFill>
          <a:blip r:embed="rId3">
            <a:alphaModFix/>
          </a:blip>
          <a:stretch>
            <a:fillRect/>
          </a:stretch>
        </p:blipFill>
        <p:spPr>
          <a:xfrm>
            <a:off x="642830" y="0"/>
            <a:ext cx="785834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tr"/>
              <a:t>Smart Weather Station</a:t>
            </a:r>
          </a:p>
        </p:txBody>
      </p:sp>
      <p:sp>
        <p:nvSpPr>
          <p:cNvPr id="235" name="Shape 235"/>
          <p:cNvSpPr txBox="1"/>
          <p:nvPr>
            <p:ph idx="1" type="body"/>
          </p:nvPr>
        </p:nvSpPr>
        <p:spPr>
          <a:xfrm>
            <a:off x="311700" y="1257975"/>
            <a:ext cx="8520600" cy="3416400"/>
          </a:xfrm>
          <a:prstGeom prst="rect">
            <a:avLst/>
          </a:prstGeom>
        </p:spPr>
        <p:txBody>
          <a:bodyPr anchorCtr="0" anchor="t" bIns="91425" lIns="91425" rIns="91425" tIns="91425">
            <a:noAutofit/>
          </a:bodyPr>
          <a:lstStyle/>
          <a:p>
            <a:pPr indent="-228600" lvl="0" marL="457200" rtl="0">
              <a:spcBef>
                <a:spcPts val="0"/>
              </a:spcBef>
            </a:pPr>
            <a:r>
              <a:rPr lang="tr"/>
              <a:t>Using BME280 sensor and Android Things I2C interface, send data to IoT-Ignite Cloud.</a:t>
            </a:r>
          </a:p>
          <a:p>
            <a:pPr indent="-228600" lvl="0" marL="457200" rtl="0">
              <a:spcBef>
                <a:spcPts val="0"/>
              </a:spcBef>
            </a:pPr>
            <a:r>
              <a:rPr lang="tr"/>
              <a:t>Write a rule on pressure or temperature and twit it.</a:t>
            </a:r>
          </a:p>
          <a:p>
            <a:pPr lvl="0" rtl="0">
              <a:spcBef>
                <a:spcPts val="0"/>
              </a:spcBef>
              <a:buNone/>
            </a:pPr>
            <a:r>
              <a:t/>
            </a:r>
            <a:endParaRPr/>
          </a:p>
          <a:p>
            <a:pPr lvl="0" rt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descr="bme280.png" id="240" name="Shape 240"/>
          <p:cNvPicPr preferRelativeResize="0"/>
          <p:nvPr/>
        </p:nvPicPr>
        <p:blipFill>
          <a:blip r:embed="rId3">
            <a:alphaModFix/>
          </a:blip>
          <a:stretch>
            <a:fillRect/>
          </a:stretch>
        </p:blipFill>
        <p:spPr>
          <a:xfrm>
            <a:off x="3639225" y="456925"/>
            <a:ext cx="4125499" cy="4325199"/>
          </a:xfrm>
          <a:prstGeom prst="rect">
            <a:avLst/>
          </a:prstGeom>
          <a:noFill/>
          <a:ln>
            <a:noFill/>
          </a:ln>
        </p:spPr>
      </p:pic>
      <p:sp>
        <p:nvSpPr>
          <p:cNvPr id="241" name="Shape 241"/>
          <p:cNvSpPr txBox="1"/>
          <p:nvPr>
            <p:ph type="title"/>
          </p:nvPr>
        </p:nvSpPr>
        <p:spPr>
          <a:xfrm>
            <a:off x="253125" y="163825"/>
            <a:ext cx="2957100" cy="1101600"/>
          </a:xfrm>
          <a:prstGeom prst="rect">
            <a:avLst/>
          </a:prstGeom>
        </p:spPr>
        <p:txBody>
          <a:bodyPr anchorCtr="0" anchor="t" bIns="91425" lIns="91425" rIns="91425" tIns="91425">
            <a:noAutofit/>
          </a:bodyPr>
          <a:lstStyle/>
          <a:p>
            <a:pPr lvl="0" algn="ctr">
              <a:spcBef>
                <a:spcPts val="0"/>
              </a:spcBef>
              <a:buNone/>
            </a:pPr>
            <a:r>
              <a:rPr lang="tr"/>
              <a:t>Smart Weather </a:t>
            </a:r>
          </a:p>
          <a:p>
            <a:pPr lvl="0" rtl="0" algn="ctr">
              <a:spcBef>
                <a:spcPts val="0"/>
              </a:spcBef>
              <a:buNone/>
            </a:pPr>
            <a:r>
              <a:rPr lang="tr"/>
              <a:t>Station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tr"/>
              <a:t>Raspberry Pi 3 PinOut</a:t>
            </a:r>
          </a:p>
        </p:txBody>
      </p:sp>
      <p:pic>
        <p:nvPicPr>
          <p:cNvPr descr="pinout-raspberrypi.png" id="247" name="Shape 247"/>
          <p:cNvPicPr preferRelativeResize="0"/>
          <p:nvPr/>
        </p:nvPicPr>
        <p:blipFill>
          <a:blip r:embed="rId3">
            <a:alphaModFix/>
          </a:blip>
          <a:stretch>
            <a:fillRect/>
          </a:stretch>
        </p:blipFill>
        <p:spPr>
          <a:xfrm rot="5400000">
            <a:off x="2581287" y="-762562"/>
            <a:ext cx="3796750" cy="7512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tr"/>
              <a:t>References</a:t>
            </a:r>
          </a:p>
          <a:p>
            <a:pPr lvl="0" rtl="0">
              <a:spcBef>
                <a:spcPts val="0"/>
              </a:spcBef>
              <a:buNone/>
            </a:pPr>
            <a:r>
              <a:t/>
            </a:r>
            <a:endParaRPr/>
          </a:p>
        </p:txBody>
      </p:sp>
      <p:sp>
        <p:nvSpPr>
          <p:cNvPr id="253" name="Shape 25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tr" u="sng">
                <a:solidFill>
                  <a:schemeClr val="hlink"/>
                </a:solidFill>
                <a:hlinkClick r:id="rId3"/>
              </a:rPr>
              <a:t>https://developer.android.com/things/sdk/index.html</a:t>
            </a:r>
          </a:p>
          <a:p>
            <a:pPr indent="-228600" lvl="0" marL="457200" rtl="0">
              <a:spcBef>
                <a:spcPts val="0"/>
              </a:spcBef>
            </a:pPr>
            <a:r>
              <a:rPr lang="tr" u="sng">
                <a:solidFill>
                  <a:schemeClr val="hlink"/>
                </a:solidFill>
                <a:hlinkClick r:id="rId4"/>
              </a:rPr>
              <a:t>https://devzone.iot-ignite.com/documents/</a:t>
            </a:r>
          </a:p>
          <a:p>
            <a:pPr indent="-228600" lvl="0" marL="457200" rtl="0">
              <a:spcBef>
                <a:spcPts val="0"/>
              </a:spcBef>
            </a:pPr>
            <a:r>
              <a:rPr lang="tr" u="sng">
                <a:solidFill>
                  <a:schemeClr val="hlink"/>
                </a:solidFill>
                <a:hlinkClick r:id="rId5"/>
              </a:rPr>
              <a:t>https://github.com/IoT-Ignite</a:t>
            </a:r>
          </a:p>
          <a:p>
            <a:pPr indent="-228600" lvl="0" marL="457200" rtl="0">
              <a:spcBef>
                <a:spcPts val="0"/>
              </a:spcBef>
            </a:pPr>
            <a:r>
              <a:rPr lang="tr" u="sng">
                <a:solidFill>
                  <a:schemeClr val="hlink"/>
                </a:solidFill>
                <a:hlinkClick r:id="rId6"/>
              </a:rPr>
              <a:t>https://github.com/androidthings</a:t>
            </a:r>
          </a:p>
          <a:p>
            <a:pPr indent="-317500" lvl="0" marL="457200" rtl="0">
              <a:spcBef>
                <a:spcPts val="0"/>
              </a:spcBef>
              <a:buSzPct val="100000"/>
            </a:pPr>
            <a:r>
              <a:rPr lang="tr" u="sng">
                <a:solidFill>
                  <a:schemeClr val="hlink"/>
                </a:solidFill>
                <a:hlinkClick r:id="rId7"/>
              </a:rPr>
              <a:t>https://github.com/androidthings/contrib-drivers</a:t>
            </a:r>
          </a:p>
          <a:p>
            <a:pPr lvl="0" rtl="0">
              <a:spcBef>
                <a:spcPts val="0"/>
              </a:spcBef>
              <a:buNone/>
            </a:pPr>
            <a:r>
              <a:t/>
            </a:r>
            <a:endParaRPr sz="1400"/>
          </a:p>
          <a:p>
            <a:pPr lvl="0" rt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pic>
        <p:nvPicPr>
          <p:cNvPr descr="46904812_ml.jpg" id="73" name="Shape 73"/>
          <p:cNvPicPr preferRelativeResize="0"/>
          <p:nvPr/>
        </p:nvPicPr>
        <p:blipFill>
          <a:blip r:embed="rId3">
            <a:alphaModFix/>
          </a:blip>
          <a:stretch>
            <a:fillRect/>
          </a:stretch>
        </p:blipFill>
        <p:spPr>
          <a:xfrm flipH="1">
            <a:off x="-12696" y="0"/>
            <a:ext cx="9144000" cy="5143501"/>
          </a:xfrm>
          <a:prstGeom prst="rect">
            <a:avLst/>
          </a:prstGeom>
          <a:noFill/>
          <a:ln>
            <a:noFill/>
          </a:ln>
        </p:spPr>
      </p:pic>
      <p:sp>
        <p:nvSpPr>
          <p:cNvPr id="74" name="Shape 74"/>
          <p:cNvSpPr txBox="1"/>
          <p:nvPr/>
        </p:nvSpPr>
        <p:spPr>
          <a:xfrm flipH="1">
            <a:off x="161783" y="161725"/>
            <a:ext cx="5903400" cy="4864500"/>
          </a:xfrm>
          <a:prstGeom prst="rect">
            <a:avLst/>
          </a:prstGeom>
          <a:noFill/>
          <a:ln>
            <a:noFill/>
          </a:ln>
        </p:spPr>
        <p:txBody>
          <a:bodyPr anchorCtr="0" anchor="t" bIns="91425" lIns="91425" rIns="91425" tIns="91425">
            <a:noAutofit/>
          </a:bodyPr>
          <a:lstStyle/>
          <a:p>
            <a:pPr lvl="0" rtl="0">
              <a:spcBef>
                <a:spcPts val="0"/>
              </a:spcBef>
              <a:buNone/>
            </a:pPr>
            <a:r>
              <a:rPr b="1" lang="tr" sz="2400">
                <a:solidFill>
                  <a:srgbClr val="FFFFFF"/>
                </a:solidFill>
              </a:rPr>
              <a:t>What are we going to learn ?</a:t>
            </a:r>
          </a:p>
          <a:p>
            <a:pPr lvl="0" rtl="0">
              <a:spcBef>
                <a:spcPts val="0"/>
              </a:spcBef>
              <a:buNone/>
            </a:pPr>
            <a:r>
              <a:t/>
            </a:r>
            <a:endParaRPr>
              <a:solidFill>
                <a:srgbClr val="FFFFFF"/>
              </a:solidFill>
            </a:endParaRPr>
          </a:p>
          <a:p>
            <a:pPr indent="-228600" lvl="0" marL="457200" rtl="0">
              <a:spcBef>
                <a:spcPts val="0"/>
              </a:spcBef>
              <a:buClr>
                <a:srgbClr val="FFFFFF"/>
              </a:buClr>
              <a:buChar char="●"/>
            </a:pPr>
            <a:r>
              <a:rPr b="1" lang="tr">
                <a:solidFill>
                  <a:srgbClr val="FFFFFF"/>
                </a:solidFill>
              </a:rPr>
              <a:t>Practising IoT-Ignite apps on</a:t>
            </a:r>
            <a:br>
              <a:rPr b="1" lang="tr">
                <a:solidFill>
                  <a:srgbClr val="FFFFFF"/>
                </a:solidFill>
              </a:rPr>
            </a:br>
            <a:r>
              <a:rPr b="1" lang="tr">
                <a:solidFill>
                  <a:srgbClr val="FFFFFF"/>
                </a:solidFill>
              </a:rPr>
              <a:t>demo code</a:t>
            </a:r>
          </a:p>
          <a:p>
            <a:pPr lvl="0" rtl="0">
              <a:spcBef>
                <a:spcPts val="0"/>
              </a:spcBef>
              <a:buClr>
                <a:schemeClr val="dk1"/>
              </a:buClr>
              <a:buFont typeface="Arial"/>
              <a:buNone/>
            </a:pPr>
            <a:r>
              <a:t/>
            </a:r>
            <a:endParaRPr b="1">
              <a:solidFill>
                <a:srgbClr val="FFFFFF"/>
              </a:solidFill>
            </a:endParaRPr>
          </a:p>
          <a:p>
            <a:pPr indent="-228600" lvl="0" marL="457200" rtl="0">
              <a:spcBef>
                <a:spcPts val="0"/>
              </a:spcBef>
              <a:buClr>
                <a:srgbClr val="FFFFFF"/>
              </a:buClr>
              <a:buChar char="●"/>
            </a:pPr>
            <a:r>
              <a:rPr b="1" lang="tr">
                <a:solidFill>
                  <a:srgbClr val="FFFFFF"/>
                </a:solidFill>
              </a:rPr>
              <a:t>Making an application trusted</a:t>
            </a:r>
          </a:p>
          <a:p>
            <a:pPr lvl="0" rtl="0">
              <a:spcBef>
                <a:spcPts val="0"/>
              </a:spcBef>
              <a:buClr>
                <a:schemeClr val="dk1"/>
              </a:buClr>
              <a:buFont typeface="Arial"/>
              <a:buNone/>
            </a:pPr>
            <a:r>
              <a:t/>
            </a:r>
            <a:endParaRPr b="1">
              <a:solidFill>
                <a:srgbClr val="FFFFFF"/>
              </a:solidFill>
            </a:endParaRPr>
          </a:p>
          <a:p>
            <a:pPr indent="-228600" lvl="0" marL="457200" rtl="0">
              <a:spcBef>
                <a:spcPts val="0"/>
              </a:spcBef>
              <a:buClr>
                <a:srgbClr val="FFFFFF"/>
              </a:buClr>
              <a:buChar char="●"/>
            </a:pPr>
            <a:r>
              <a:rPr b="1" lang="tr">
                <a:solidFill>
                  <a:srgbClr val="FFFFFF"/>
                </a:solidFill>
              </a:rPr>
              <a:t>Configuration a gateway</a:t>
            </a:r>
          </a:p>
          <a:p>
            <a:pPr lvl="0" rtl="0">
              <a:spcBef>
                <a:spcPts val="0"/>
              </a:spcBef>
              <a:buClr>
                <a:schemeClr val="dk1"/>
              </a:buClr>
              <a:buFont typeface="Arial"/>
              <a:buNone/>
            </a:pPr>
            <a:r>
              <a:t/>
            </a:r>
            <a:endParaRPr b="1">
              <a:solidFill>
                <a:srgbClr val="FFFFFF"/>
              </a:solidFill>
            </a:endParaRPr>
          </a:p>
          <a:p>
            <a:pPr indent="-228600" lvl="0" marL="457200" rtl="0">
              <a:spcBef>
                <a:spcPts val="0"/>
              </a:spcBef>
              <a:buClr>
                <a:srgbClr val="FFFFFF"/>
              </a:buClr>
              <a:buChar char="●"/>
            </a:pPr>
            <a:r>
              <a:rPr b="1" lang="tr">
                <a:solidFill>
                  <a:srgbClr val="FFFFFF"/>
                </a:solidFill>
              </a:rPr>
              <a:t>Visualizing thing data on IoT-Ignite</a:t>
            </a:r>
          </a:p>
          <a:p>
            <a:pPr lvl="0" rtl="0">
              <a:spcBef>
                <a:spcPts val="0"/>
              </a:spcBef>
              <a:buClr>
                <a:schemeClr val="dk1"/>
              </a:buClr>
              <a:buFont typeface="Arial"/>
              <a:buNone/>
            </a:pPr>
            <a:r>
              <a:t/>
            </a:r>
            <a:endParaRPr b="1">
              <a:solidFill>
                <a:srgbClr val="FFFFFF"/>
              </a:solidFill>
            </a:endParaRPr>
          </a:p>
          <a:p>
            <a:pPr indent="-228600" lvl="0" marL="457200" rtl="0">
              <a:spcBef>
                <a:spcPts val="0"/>
              </a:spcBef>
              <a:buClr>
                <a:srgbClr val="FFFFFF"/>
              </a:buClr>
              <a:buChar char="●"/>
            </a:pPr>
            <a:r>
              <a:rPr b="1" lang="tr">
                <a:solidFill>
                  <a:srgbClr val="FFFFFF"/>
                </a:solidFill>
              </a:rPr>
              <a:t>Defining a complex event rule</a:t>
            </a:r>
          </a:p>
          <a:p>
            <a:pPr lvl="0" rtl="0">
              <a:spcBef>
                <a:spcPts val="0"/>
              </a:spcBef>
              <a:buNone/>
            </a:pPr>
            <a:r>
              <a:t/>
            </a:r>
            <a:endParaRPr b="1">
              <a:solidFill>
                <a:srgbClr val="FFFFFF"/>
              </a:solidFill>
            </a:endParaRPr>
          </a:p>
          <a:p>
            <a:pPr lvl="0" rtl="0">
              <a:spcBef>
                <a:spcPts val="0"/>
              </a:spcBef>
              <a:buNone/>
            </a:pPr>
            <a:r>
              <a:t/>
            </a:r>
            <a:endParaRPr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pic>
        <p:nvPicPr>
          <p:cNvPr descr="IMG_318283.jpg" id="79" name="Shape 79"/>
          <p:cNvPicPr preferRelativeResize="0"/>
          <p:nvPr/>
        </p:nvPicPr>
        <p:blipFill>
          <a:blip r:embed="rId3">
            <a:alphaModFix/>
          </a:blip>
          <a:stretch>
            <a:fillRect/>
          </a:stretch>
        </p:blipFill>
        <p:spPr>
          <a:xfrm>
            <a:off x="152400" y="58250"/>
            <a:ext cx="8815750" cy="4932852"/>
          </a:xfrm>
          <a:prstGeom prst="rect">
            <a:avLst/>
          </a:prstGeom>
          <a:noFill/>
          <a:ln>
            <a:noFill/>
          </a:ln>
        </p:spPr>
      </p:pic>
      <p:sp>
        <p:nvSpPr>
          <p:cNvPr id="80" name="Shape 80"/>
          <p:cNvSpPr txBox="1"/>
          <p:nvPr>
            <p:ph type="ctrTitle"/>
          </p:nvPr>
        </p:nvSpPr>
        <p:spPr>
          <a:xfrm>
            <a:off x="311700" y="744575"/>
            <a:ext cx="8520600" cy="3805500"/>
          </a:xfrm>
          <a:prstGeom prst="rect">
            <a:avLst/>
          </a:prstGeom>
        </p:spPr>
        <p:txBody>
          <a:bodyPr anchorCtr="0" anchor="t" bIns="91425" lIns="91425" rIns="91425" tIns="91425">
            <a:noAutofit/>
          </a:bodyPr>
          <a:lstStyle/>
          <a:p>
            <a:pPr lvl="0">
              <a:spcBef>
                <a:spcPts val="0"/>
              </a:spcBef>
              <a:buNone/>
            </a:pPr>
            <a:r>
              <a:rPr lang="tr">
                <a:solidFill>
                  <a:srgbClr val="FFFFFF"/>
                </a:solidFill>
              </a:rPr>
              <a:t>What is </a:t>
            </a:r>
            <a:r>
              <a:rPr lang="tr">
                <a:solidFill>
                  <a:srgbClr val="FFFFFF"/>
                </a:solidFill>
              </a:rPr>
              <a:t>IoT?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tr"/>
              <a:t>What is IoT?</a:t>
            </a:r>
          </a:p>
        </p:txBody>
      </p:sp>
      <p:sp>
        <p:nvSpPr>
          <p:cNvPr id="86" name="Shape 8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tr"/>
              <a:t>IoT is an abbreviation for Internet of Things.</a:t>
            </a:r>
          </a:p>
          <a:p>
            <a:pPr indent="-228600" lvl="0" marL="457200" rtl="0">
              <a:spcBef>
                <a:spcPts val="0"/>
              </a:spcBef>
            </a:pPr>
            <a:r>
              <a:rPr lang="tr"/>
              <a:t>All </a:t>
            </a:r>
            <a:r>
              <a:rPr lang="tr"/>
              <a:t>devices around us can be managed locally or remotely by connecting them to the Internet in various ways. Even devices can manage others.</a:t>
            </a:r>
          </a:p>
          <a:p>
            <a:pPr lvl="0">
              <a:spcBef>
                <a:spcPts val="0"/>
              </a:spcBef>
              <a:buNone/>
            </a:pPr>
            <a:r>
              <a:t/>
            </a:r>
            <a:endParaRPr/>
          </a:p>
        </p:txBody>
      </p:sp>
      <p:pic>
        <p:nvPicPr>
          <p:cNvPr descr="IoT2.png" id="87" name="Shape 87"/>
          <p:cNvPicPr preferRelativeResize="0"/>
          <p:nvPr/>
        </p:nvPicPr>
        <p:blipFill>
          <a:blip r:embed="rId3">
            <a:alphaModFix/>
          </a:blip>
          <a:stretch>
            <a:fillRect/>
          </a:stretch>
        </p:blipFill>
        <p:spPr>
          <a:xfrm>
            <a:off x="2993775" y="2268425"/>
            <a:ext cx="2797424" cy="261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pic>
        <p:nvPicPr>
          <p:cNvPr descr="iot-explosion-graph.png" id="92" name="Shape 92"/>
          <p:cNvPicPr preferRelativeResize="0"/>
          <p:nvPr/>
        </p:nvPicPr>
        <p:blipFill>
          <a:blip r:embed="rId3">
            <a:alphaModFix/>
          </a:blip>
          <a:stretch>
            <a:fillRect/>
          </a:stretch>
        </p:blipFill>
        <p:spPr>
          <a:xfrm>
            <a:off x="152400" y="152400"/>
            <a:ext cx="8605073"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tr"/>
              <a:t>What are main IoT Application Areas?</a:t>
            </a:r>
          </a:p>
        </p:txBody>
      </p:sp>
      <p:sp>
        <p:nvSpPr>
          <p:cNvPr id="98" name="Shape 98"/>
          <p:cNvSpPr txBox="1"/>
          <p:nvPr>
            <p:ph idx="1" type="body"/>
          </p:nvPr>
        </p:nvSpPr>
        <p:spPr>
          <a:xfrm>
            <a:off x="311700" y="1152475"/>
            <a:ext cx="3183300" cy="3416400"/>
          </a:xfrm>
          <a:prstGeom prst="rect">
            <a:avLst/>
          </a:prstGeom>
        </p:spPr>
        <p:txBody>
          <a:bodyPr anchorCtr="0" anchor="t" bIns="91425" lIns="91425" rIns="91425" tIns="91425">
            <a:noAutofit/>
          </a:bodyPr>
          <a:lstStyle/>
          <a:p>
            <a:pPr indent="-228600" lvl="0" marL="457200" rtl="0">
              <a:spcBef>
                <a:spcPts val="0"/>
              </a:spcBef>
            </a:pPr>
            <a:r>
              <a:rPr lang="tr"/>
              <a:t>Smart Homes</a:t>
            </a:r>
          </a:p>
          <a:p>
            <a:pPr indent="-228600" lvl="0" marL="457200" rtl="0">
              <a:spcBef>
                <a:spcPts val="0"/>
              </a:spcBef>
            </a:pPr>
            <a:r>
              <a:rPr lang="tr"/>
              <a:t>Industry 4.0</a:t>
            </a:r>
          </a:p>
          <a:p>
            <a:pPr indent="-228600" lvl="0" marL="457200" rtl="0">
              <a:spcBef>
                <a:spcPts val="0"/>
              </a:spcBef>
            </a:pPr>
            <a:r>
              <a:rPr lang="tr"/>
              <a:t>Smart Cities</a:t>
            </a:r>
          </a:p>
          <a:p>
            <a:pPr indent="-228600" lvl="0" marL="457200" rtl="0">
              <a:spcBef>
                <a:spcPts val="0"/>
              </a:spcBef>
            </a:pPr>
            <a:r>
              <a:rPr lang="tr"/>
              <a:t>Smart Agriculture</a:t>
            </a:r>
          </a:p>
          <a:p>
            <a:pPr indent="-228600" lvl="0" marL="457200" rtl="0">
              <a:spcBef>
                <a:spcPts val="0"/>
              </a:spcBef>
            </a:pPr>
            <a:r>
              <a:rPr lang="tr"/>
              <a:t>Medical Applications</a:t>
            </a:r>
          </a:p>
          <a:p>
            <a:pPr indent="-228600" lvl="0" marL="457200" rtl="0">
              <a:spcBef>
                <a:spcPts val="0"/>
              </a:spcBef>
            </a:pPr>
            <a:r>
              <a:rPr lang="tr"/>
              <a:t>Smart Cars</a:t>
            </a:r>
          </a:p>
          <a:p>
            <a:pPr lvl="0">
              <a:spcBef>
                <a:spcPts val="0"/>
              </a:spcBef>
              <a:buNone/>
            </a:pPr>
            <a:r>
              <a:t/>
            </a:r>
            <a:endParaRPr/>
          </a:p>
        </p:txBody>
      </p:sp>
      <p:graphicFrame>
        <p:nvGraphicFramePr>
          <p:cNvPr id="99" name="Shape 99"/>
          <p:cNvGraphicFramePr/>
          <p:nvPr/>
        </p:nvGraphicFramePr>
        <p:xfrm>
          <a:off x="3108800" y="1010350"/>
          <a:ext cx="3000000" cy="3000000"/>
        </p:xfrm>
        <a:graphic>
          <a:graphicData uri="http://schemas.openxmlformats.org/drawingml/2006/table">
            <a:tbl>
              <a:tblPr>
                <a:noFill/>
                <a:tableStyleId>{6D3BAF97-6370-484F-9A84-A54539B6B2D3}</a:tableStyleId>
              </a:tblPr>
              <a:tblGrid>
                <a:gridCol w="2541350"/>
                <a:gridCol w="2541350"/>
              </a:tblGrid>
              <a:tr h="1680075">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1680075">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bl>
          </a:graphicData>
        </a:graphic>
      </p:graphicFrame>
      <p:pic>
        <p:nvPicPr>
          <p:cNvPr descr="ind40.png" id="100" name="Shape 100"/>
          <p:cNvPicPr preferRelativeResize="0"/>
          <p:nvPr/>
        </p:nvPicPr>
        <p:blipFill>
          <a:blip r:embed="rId3">
            <a:alphaModFix/>
          </a:blip>
          <a:stretch>
            <a:fillRect/>
          </a:stretch>
        </p:blipFill>
        <p:spPr>
          <a:xfrm>
            <a:off x="3494999" y="1152475"/>
            <a:ext cx="1540049" cy="1534924"/>
          </a:xfrm>
          <a:prstGeom prst="rect">
            <a:avLst/>
          </a:prstGeom>
          <a:noFill/>
          <a:ln>
            <a:noFill/>
          </a:ln>
        </p:spPr>
      </p:pic>
      <p:pic>
        <p:nvPicPr>
          <p:cNvPr descr="IotCar.png" id="101" name="Shape 101"/>
          <p:cNvPicPr preferRelativeResize="0"/>
          <p:nvPr/>
        </p:nvPicPr>
        <p:blipFill>
          <a:blip r:embed="rId4">
            <a:alphaModFix/>
          </a:blip>
          <a:stretch>
            <a:fillRect/>
          </a:stretch>
        </p:blipFill>
        <p:spPr>
          <a:xfrm>
            <a:off x="3438850" y="2740499"/>
            <a:ext cx="4422601" cy="2262650"/>
          </a:xfrm>
          <a:prstGeom prst="rect">
            <a:avLst/>
          </a:prstGeom>
          <a:noFill/>
          <a:ln>
            <a:noFill/>
          </a:ln>
        </p:spPr>
      </p:pic>
      <p:pic>
        <p:nvPicPr>
          <p:cNvPr descr="smartHome.jpg" id="102" name="Shape 102"/>
          <p:cNvPicPr preferRelativeResize="0"/>
          <p:nvPr/>
        </p:nvPicPr>
        <p:blipFill>
          <a:blip r:embed="rId5">
            <a:alphaModFix/>
          </a:blip>
          <a:stretch>
            <a:fillRect/>
          </a:stretch>
        </p:blipFill>
        <p:spPr>
          <a:xfrm>
            <a:off x="5843421" y="1081412"/>
            <a:ext cx="1904078" cy="1677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37875"/>
            <a:ext cx="8520600" cy="572700"/>
          </a:xfrm>
          <a:prstGeom prst="rect">
            <a:avLst/>
          </a:prstGeom>
        </p:spPr>
        <p:txBody>
          <a:bodyPr anchorCtr="0" anchor="t" bIns="91425" lIns="91425" rIns="91425" tIns="91425">
            <a:noAutofit/>
          </a:bodyPr>
          <a:lstStyle/>
          <a:p>
            <a:pPr lvl="0">
              <a:spcBef>
                <a:spcPts val="0"/>
              </a:spcBef>
              <a:buNone/>
            </a:pPr>
            <a:r>
              <a:rPr lang="tr"/>
              <a:t>Android Things™</a:t>
            </a:r>
          </a:p>
        </p:txBody>
      </p:sp>
      <p:pic>
        <p:nvPicPr>
          <p:cNvPr descr="android-things-logo.jpg" id="108" name="Shape 108"/>
          <p:cNvPicPr preferRelativeResize="0"/>
          <p:nvPr/>
        </p:nvPicPr>
        <p:blipFill>
          <a:blip r:embed="rId3">
            <a:alphaModFix/>
          </a:blip>
          <a:stretch>
            <a:fillRect/>
          </a:stretch>
        </p:blipFill>
        <p:spPr>
          <a:xfrm>
            <a:off x="1186945" y="2773220"/>
            <a:ext cx="4081475" cy="2268800"/>
          </a:xfrm>
          <a:prstGeom prst="rect">
            <a:avLst/>
          </a:prstGeom>
          <a:noFill/>
          <a:ln>
            <a:noFill/>
          </a:ln>
        </p:spPr>
      </p:pic>
      <p:sp>
        <p:nvSpPr>
          <p:cNvPr id="109" name="Shape 109"/>
          <p:cNvSpPr txBox="1"/>
          <p:nvPr>
            <p:ph idx="1" type="body"/>
          </p:nvPr>
        </p:nvSpPr>
        <p:spPr>
          <a:xfrm>
            <a:off x="311700" y="1152475"/>
            <a:ext cx="8832300" cy="3416400"/>
          </a:xfrm>
          <a:prstGeom prst="rect">
            <a:avLst/>
          </a:prstGeom>
        </p:spPr>
        <p:txBody>
          <a:bodyPr anchorCtr="0" anchor="t" bIns="91425" lIns="91425" rIns="91425" tIns="91425">
            <a:noAutofit/>
          </a:bodyPr>
          <a:lstStyle/>
          <a:p>
            <a:pPr lvl="0">
              <a:spcBef>
                <a:spcPts val="0"/>
              </a:spcBef>
              <a:buNone/>
            </a:pPr>
            <a:r>
              <a:rPr lang="tr"/>
              <a:t>Google has developed the IoT version of Android OS, the most widely used operating system in the world, to run on embedded devices.</a:t>
            </a:r>
          </a:p>
          <a:p>
            <a:pPr lvl="0" rtl="0">
              <a:spcBef>
                <a:spcPts val="0"/>
              </a:spcBef>
              <a:buNone/>
            </a:pPr>
            <a:r>
              <a:t/>
            </a:r>
            <a:endParaRPr/>
          </a:p>
          <a:p>
            <a:pPr indent="-228600" lvl="0" marL="457200" rtl="0">
              <a:spcBef>
                <a:spcPts val="0"/>
              </a:spcBef>
            </a:pPr>
            <a:r>
              <a:rPr lang="tr"/>
              <a:t>Announce Date: December 2016 (Dev preview 1)</a:t>
            </a:r>
          </a:p>
          <a:p>
            <a:pPr indent="-228600" lvl="0" marL="457200">
              <a:spcBef>
                <a:spcPts val="0"/>
              </a:spcBef>
            </a:pPr>
            <a:r>
              <a:rPr lang="tr" u="sng">
                <a:solidFill>
                  <a:schemeClr val="hlink"/>
                </a:solidFill>
                <a:hlinkClick r:id="rId4"/>
              </a:rPr>
              <a:t>https://developer.android.com/things/index.html</a:t>
            </a:r>
          </a:p>
        </p:txBody>
      </p:sp>
      <p:pic>
        <p:nvPicPr>
          <p:cNvPr descr="atgoogle.jpg" id="110" name="Shape 110"/>
          <p:cNvPicPr preferRelativeResize="0"/>
          <p:nvPr/>
        </p:nvPicPr>
        <p:blipFill>
          <a:blip r:embed="rId5">
            <a:alphaModFix/>
          </a:blip>
          <a:stretch>
            <a:fillRect/>
          </a:stretch>
        </p:blipFill>
        <p:spPr>
          <a:xfrm>
            <a:off x="6093062" y="2044312"/>
            <a:ext cx="2919075" cy="1632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pic>
        <p:nvPicPr>
          <p:cNvPr descr="android.png" id="115" name="Shape 115"/>
          <p:cNvPicPr preferRelativeResize="0"/>
          <p:nvPr/>
        </p:nvPicPr>
        <p:blipFill>
          <a:blip r:embed="rId3">
            <a:alphaModFix/>
          </a:blip>
          <a:stretch>
            <a:fillRect/>
          </a:stretch>
        </p:blipFill>
        <p:spPr>
          <a:xfrm>
            <a:off x="382450" y="131263"/>
            <a:ext cx="8009800" cy="488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